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Bahnschrift" panose="020B0502040204020203" pitchFamily="34" charset="0"/>
      <p:regular r:id="rId3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pen Sans" panose="020B0604020202020204" charset="0"/>
      <p:regular r:id="rId9"/>
    </p:embeddedFont>
    <p:embeddedFont>
      <p:font typeface="Open Sans Extra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2D29"/>
    <a:srgbClr val="D4C0AB"/>
    <a:srgbClr val="E3D6C7"/>
    <a:srgbClr val="7A6960"/>
    <a:srgbClr val="564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D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0" y="-66675"/>
            <a:ext cx="18288000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dirty="0" err="1">
                <a:solidFill>
                  <a:srgbClr val="D4C0AB"/>
                </a:solidFill>
                <a:latin typeface="Open Sans Extra Bold"/>
              </a:rPr>
              <a:t>Перевод</a:t>
            </a:r>
            <a:r>
              <a:rPr lang="en-US" sz="3600" dirty="0">
                <a:solidFill>
                  <a:srgbClr val="D4C0AB"/>
                </a:solidFill>
                <a:latin typeface="Open Sans Extra Bold"/>
              </a:rPr>
              <a:t> </a:t>
            </a:r>
            <a:r>
              <a:rPr lang="en-US" sz="3600" dirty="0" err="1">
                <a:solidFill>
                  <a:srgbClr val="D4C0AB"/>
                </a:solidFill>
                <a:latin typeface="Open Sans Extra Bold"/>
              </a:rPr>
              <a:t>стилистических</a:t>
            </a:r>
            <a:r>
              <a:rPr lang="en-US" sz="3600" dirty="0">
                <a:solidFill>
                  <a:srgbClr val="D4C0AB"/>
                </a:solidFill>
                <a:latin typeface="Open Sans Extra Bold"/>
              </a:rPr>
              <a:t> </a:t>
            </a:r>
            <a:r>
              <a:rPr lang="en-US" sz="3600" dirty="0" err="1">
                <a:solidFill>
                  <a:srgbClr val="D4C0AB"/>
                </a:solidFill>
                <a:latin typeface="Open Sans Extra Bold"/>
              </a:rPr>
              <a:t>приемо</a:t>
            </a:r>
            <a:r>
              <a:rPr lang="ru-RU" sz="3600" dirty="0">
                <a:solidFill>
                  <a:srgbClr val="D4C0AB"/>
                </a:solidFill>
                <a:latin typeface="Open Sans Extra Bold"/>
              </a:rPr>
              <a:t>в </a:t>
            </a:r>
            <a:r>
              <a:rPr lang="ru-RU" sz="3600" dirty="0" err="1">
                <a:solidFill>
                  <a:srgbClr val="D4C0AB"/>
                </a:solidFill>
                <a:latin typeface="Open Sans Extra Bold"/>
              </a:rPr>
              <a:t>в</a:t>
            </a:r>
            <a:r>
              <a:rPr lang="ru-RU" sz="3600" dirty="0">
                <a:solidFill>
                  <a:srgbClr val="D4C0AB"/>
                </a:solidFill>
                <a:latin typeface="Open Sans Extra Bold"/>
              </a:rPr>
              <a:t> романе Брэдбери </a:t>
            </a:r>
          </a:p>
          <a:p>
            <a:pPr algn="ctr">
              <a:spcBef>
                <a:spcPct val="0"/>
              </a:spcBef>
            </a:pPr>
            <a:r>
              <a:rPr lang="ru-RU" sz="3600" dirty="0">
                <a:solidFill>
                  <a:srgbClr val="D4C0AB"/>
                </a:solidFill>
                <a:latin typeface="Open Sans Extra Bold"/>
              </a:rPr>
              <a:t>«451</a:t>
            </a:r>
            <a:r>
              <a:rPr lang="en-US" sz="3600" dirty="0">
                <a:solidFill>
                  <a:srgbClr val="D4C0AB"/>
                </a:solidFill>
                <a:latin typeface="Open Sans Extra Bold"/>
              </a:rPr>
              <a:t> </a:t>
            </a:r>
            <a:r>
              <a:rPr lang="ru-RU" sz="3600" dirty="0">
                <a:solidFill>
                  <a:srgbClr val="D4C0AB"/>
                </a:solidFill>
                <a:latin typeface="Open Sans Extra Bold"/>
              </a:rPr>
              <a:t>градус по Фаренгейту»</a:t>
            </a:r>
            <a:endParaRPr lang="en-US" sz="3600" dirty="0">
              <a:solidFill>
                <a:srgbClr val="D4C0AB"/>
              </a:solidFill>
              <a:latin typeface="Open Sans Extra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0" y="571500"/>
            <a:ext cx="18288000" cy="789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953"/>
              </a:lnSpc>
            </a:pPr>
            <a:endParaRPr lang="ru-RU" sz="2100" dirty="0">
              <a:solidFill>
                <a:srgbClr val="FFFFFF"/>
              </a:solidFill>
              <a:latin typeface="Open Sans"/>
            </a:endParaRPr>
          </a:p>
          <a:p>
            <a:pPr algn="r">
              <a:lnSpc>
                <a:spcPts val="1953"/>
              </a:lnSpc>
            </a:pPr>
            <a:endParaRPr lang="ru-RU" sz="2100" dirty="0">
              <a:solidFill>
                <a:srgbClr val="FFFFFF"/>
              </a:solidFill>
              <a:latin typeface="Bahnschrift" panose="020B0502040204020203" pitchFamily="34" charset="0"/>
            </a:endParaRPr>
          </a:p>
          <a:p>
            <a:pPr algn="ctr">
              <a:lnSpc>
                <a:spcPts val="1953"/>
              </a:lnSpc>
            </a:pPr>
            <a:r>
              <a:rPr lang="ru-RU" sz="2800" dirty="0">
                <a:solidFill>
                  <a:srgbClr val="FFFFFF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Пронина А.В. 2 курс, н</a:t>
            </a:r>
            <a:r>
              <a:rPr lang="en-US" sz="2800" dirty="0" err="1">
                <a:solidFill>
                  <a:srgbClr val="FFFFFF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аучный</a:t>
            </a:r>
            <a:r>
              <a:rPr lang="en-US" sz="2800" dirty="0">
                <a:solidFill>
                  <a:srgbClr val="FFFFFF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руководитель</a:t>
            </a:r>
            <a:r>
              <a:rPr lang="ru-RU" sz="2800" dirty="0">
                <a:solidFill>
                  <a:srgbClr val="FFFFFF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FFFFFF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FFFF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к.ф.н., доц. Полякова Е.А.</a:t>
            </a:r>
            <a:endParaRPr lang="en-US" sz="2800" dirty="0">
              <a:solidFill>
                <a:srgbClr val="FFFFFF"/>
              </a:solidFill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8B5BAF-D510-45AC-ABFA-C5606338EBE5}"/>
              </a:ext>
            </a:extLst>
          </p:cNvPr>
          <p:cNvSpPr/>
          <p:nvPr/>
        </p:nvSpPr>
        <p:spPr>
          <a:xfrm>
            <a:off x="97326" y="1860091"/>
            <a:ext cx="5211437" cy="2140409"/>
          </a:xfrm>
          <a:prstGeom prst="roundRect">
            <a:avLst/>
          </a:prstGeom>
          <a:solidFill>
            <a:srgbClr val="D4C0AB"/>
          </a:solidFill>
          <a:ln>
            <a:solidFill>
              <a:srgbClr val="D4C0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342D29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Стилистические приёмы или стилистические фигуры (СФ) усиливают прагматический эффект текста и отражают видение мира автора и описываемой им ситуации.</a:t>
            </a:r>
            <a:endParaRPr lang="en-US" sz="2000" dirty="0">
              <a:solidFill>
                <a:srgbClr val="342D29"/>
              </a:solidFill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84AFC9-5593-4ADC-825F-318116CCDAEB}"/>
              </a:ext>
            </a:extLst>
          </p:cNvPr>
          <p:cNvSpPr/>
          <p:nvPr/>
        </p:nvSpPr>
        <p:spPr>
          <a:xfrm>
            <a:off x="643908" y="1384079"/>
            <a:ext cx="3940237" cy="615043"/>
          </a:xfrm>
          <a:prstGeom prst="roundRect">
            <a:avLst>
              <a:gd name="adj" fmla="val 37217"/>
            </a:avLst>
          </a:prstGeom>
          <a:solidFill>
            <a:srgbClr val="7A6960"/>
          </a:solidFill>
          <a:ln>
            <a:solidFill>
              <a:srgbClr val="D4C0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rgbClr val="E3D6C7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Стилистические</a:t>
            </a:r>
            <a:r>
              <a:rPr lang="ru-RU" sz="2200" dirty="0">
                <a:solidFill>
                  <a:srgbClr val="E3D6C7"/>
                </a:solidFill>
              </a:rPr>
              <a:t> </a:t>
            </a:r>
            <a:r>
              <a:rPr lang="ru-RU" sz="2200" dirty="0">
                <a:solidFill>
                  <a:srgbClr val="E3D6C7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приемы</a:t>
            </a:r>
            <a:endParaRPr lang="en-US" sz="2200" dirty="0">
              <a:solidFill>
                <a:srgbClr val="E3D6C7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81C211-E885-4A3C-95A4-B19CD32EF691}"/>
              </a:ext>
            </a:extLst>
          </p:cNvPr>
          <p:cNvSpPr/>
          <p:nvPr/>
        </p:nvSpPr>
        <p:spPr>
          <a:xfrm>
            <a:off x="92410" y="4254826"/>
            <a:ext cx="5216353" cy="4063350"/>
          </a:xfrm>
          <a:prstGeom prst="roundRect">
            <a:avLst/>
          </a:prstGeom>
          <a:solidFill>
            <a:srgbClr val="D4C0AB"/>
          </a:solidFill>
          <a:ln>
            <a:solidFill>
              <a:srgbClr val="D4C0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342D29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Принцип основывается на применении СФ переводящего языка, с сохранением его внутренней формы – изначальных образов и понятий, – но не всегда это является возможным. В таком случае переводчик может заменить внутреннюю форму СФ, но сохраняя сам прием. Иногда переводчики прибегают к </a:t>
            </a:r>
            <a:r>
              <a:rPr lang="ru-RU" sz="2000" dirty="0">
                <a:solidFill>
                  <a:srgbClr val="342D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Times New Roman" panose="02020603050405020304" pitchFamily="18" charset="0"/>
              </a:rPr>
              <a:t>компенсации</a:t>
            </a:r>
            <a:r>
              <a:rPr lang="ru-RU" sz="2000" dirty="0">
                <a:solidFill>
                  <a:srgbClr val="342D29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 другим стилистическим приемом или вовсе отказываются от его использования.</a:t>
            </a:r>
            <a:endParaRPr lang="en-US" sz="2000" dirty="0">
              <a:solidFill>
                <a:srgbClr val="342D29"/>
              </a:solidFill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AB0865-20C9-453C-9BF6-096294572B8A}"/>
              </a:ext>
            </a:extLst>
          </p:cNvPr>
          <p:cNvSpPr/>
          <p:nvPr/>
        </p:nvSpPr>
        <p:spPr>
          <a:xfrm rot="10800000" flipH="1" flipV="1">
            <a:off x="5415306" y="1691599"/>
            <a:ext cx="6586301" cy="8547599"/>
          </a:xfrm>
          <a:prstGeom prst="roundRect">
            <a:avLst/>
          </a:prstGeom>
          <a:solidFill>
            <a:srgbClr val="D4C0AB"/>
          </a:solidFill>
          <a:ln>
            <a:solidFill>
              <a:srgbClr val="D4C0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>
                <a:solidFill>
                  <a:srgbClr val="342D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Эпитет</a:t>
            </a:r>
          </a:p>
          <a:p>
            <a:pPr lvl="0" algn="ctr"/>
            <a:r>
              <a:rPr lang="en-US" sz="2200" dirty="0">
                <a:solidFill>
                  <a:srgbClr val="342D29"/>
                </a:solidFill>
                <a:latin typeface="Bahnschrift" panose="020B0502040204020203" pitchFamily="34" charset="0"/>
              </a:rPr>
              <a:t>She looked at him with her </a:t>
            </a:r>
            <a:r>
              <a:rPr lang="en-US" sz="2200" i="1" dirty="0">
                <a:solidFill>
                  <a:srgbClr val="342D29"/>
                </a:solidFill>
                <a:latin typeface="Bahnschrift" panose="020B0502040204020203" pitchFamily="34" charset="0"/>
              </a:rPr>
              <a:t>clear dark</a:t>
            </a:r>
            <a:r>
              <a:rPr lang="en-US" sz="2200" dirty="0">
                <a:solidFill>
                  <a:srgbClr val="342D29"/>
                </a:solidFill>
                <a:latin typeface="Bahnschrift" panose="020B0502040204020203" pitchFamily="34" charset="0"/>
              </a:rPr>
              <a:t> eyes.</a:t>
            </a:r>
            <a:endParaRPr lang="ru-RU" sz="2200" dirty="0">
              <a:solidFill>
                <a:srgbClr val="342D29"/>
              </a:solidFill>
              <a:latin typeface="Bahnschrift" panose="020B0502040204020203" pitchFamily="34" charset="0"/>
            </a:endParaRPr>
          </a:p>
          <a:p>
            <a:pPr lvl="0" algn="ctr"/>
            <a:r>
              <a:rPr lang="ru-RU" sz="2200" dirty="0">
                <a:solidFill>
                  <a:srgbClr val="342D29"/>
                </a:solidFill>
                <a:latin typeface="Bahnschrift" panose="020B0502040204020203" pitchFamily="34" charset="0"/>
              </a:rPr>
              <a:t>Она подняла на него свои </a:t>
            </a:r>
            <a:r>
              <a:rPr lang="ru-RU" sz="2200" i="1" dirty="0">
                <a:solidFill>
                  <a:srgbClr val="342D29"/>
                </a:solidFill>
                <a:latin typeface="Bahnschrift" panose="020B0502040204020203" pitchFamily="34" charset="0"/>
              </a:rPr>
              <a:t>лучистые темные</a:t>
            </a:r>
            <a:r>
              <a:rPr lang="ru-RU" sz="2200" dirty="0">
                <a:solidFill>
                  <a:srgbClr val="342D29"/>
                </a:solidFill>
                <a:latin typeface="Bahnschrift" panose="020B0502040204020203" pitchFamily="34" charset="0"/>
              </a:rPr>
              <a:t> глаза</a:t>
            </a:r>
            <a:r>
              <a:rPr lang="ru-RU" sz="2400" dirty="0">
                <a:solidFill>
                  <a:srgbClr val="342D29"/>
                </a:solidFill>
                <a:latin typeface="Bahnschrift" panose="020B0502040204020203" pitchFamily="34" charset="0"/>
              </a:rPr>
              <a:t>.</a:t>
            </a:r>
          </a:p>
          <a:p>
            <a:pPr lvl="0"/>
            <a:r>
              <a:rPr lang="ru-RU" sz="2400" dirty="0">
                <a:solidFill>
                  <a:srgbClr val="342D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Сравнение</a:t>
            </a:r>
          </a:p>
          <a:p>
            <a:pPr lvl="0" algn="ctr"/>
            <a:r>
              <a:rPr lang="en-US" sz="2200" dirty="0">
                <a:solidFill>
                  <a:srgbClr val="342D29"/>
                </a:solidFill>
                <a:latin typeface="Bahnschrift" panose="020B0502040204020203" pitchFamily="34" charset="0"/>
              </a:rPr>
              <a:t>A book alighted, almost obediently, </a:t>
            </a:r>
            <a:r>
              <a:rPr lang="en-US" sz="2200" i="1" dirty="0">
                <a:solidFill>
                  <a:srgbClr val="342D29"/>
                </a:solidFill>
                <a:latin typeface="Bahnschrift" panose="020B0502040204020203" pitchFamily="34" charset="0"/>
              </a:rPr>
              <a:t>like a white pigeon</a:t>
            </a:r>
            <a:r>
              <a:rPr lang="en-US" sz="2200" dirty="0">
                <a:solidFill>
                  <a:srgbClr val="342D29"/>
                </a:solidFill>
                <a:latin typeface="Bahnschrift" panose="020B0502040204020203" pitchFamily="34" charset="0"/>
              </a:rPr>
              <a:t>, in his hands, wings fluttering.</a:t>
            </a:r>
          </a:p>
          <a:p>
            <a:pPr lvl="0" algn="ctr"/>
            <a:r>
              <a:rPr lang="ru-RU" sz="2200" dirty="0">
                <a:solidFill>
                  <a:srgbClr val="342D29"/>
                </a:solidFill>
                <a:latin typeface="Bahnschrift" panose="020B0502040204020203" pitchFamily="34" charset="0"/>
              </a:rPr>
              <a:t>Вот книга, </a:t>
            </a:r>
            <a:r>
              <a:rPr lang="ru-RU" sz="2200" i="1" dirty="0">
                <a:solidFill>
                  <a:srgbClr val="342D29"/>
                </a:solidFill>
                <a:latin typeface="Bahnschrift" panose="020B0502040204020203" pitchFamily="34" charset="0"/>
              </a:rPr>
              <a:t>как белый голубь</a:t>
            </a:r>
            <a:r>
              <a:rPr lang="ru-RU" sz="2200" dirty="0">
                <a:solidFill>
                  <a:srgbClr val="342D29"/>
                </a:solidFill>
                <a:latin typeface="Bahnschrift" panose="020B0502040204020203" pitchFamily="34" charset="0"/>
              </a:rPr>
              <a:t>, трепеща крыльями, послушно опустилась прямо ему в руки.</a:t>
            </a:r>
          </a:p>
          <a:p>
            <a:pPr lvl="0"/>
            <a:r>
              <a:rPr lang="ru-RU" sz="2400" dirty="0">
                <a:solidFill>
                  <a:srgbClr val="342D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Метафора</a:t>
            </a:r>
            <a:endParaRPr lang="ru-RU" sz="2800" dirty="0">
              <a:solidFill>
                <a:srgbClr val="342D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lvl="0" algn="ctr"/>
            <a:r>
              <a:rPr lang="en-US" sz="2200" dirty="0">
                <a:solidFill>
                  <a:srgbClr val="342D29"/>
                </a:solidFill>
                <a:latin typeface="Bahnschrift" panose="020B0502040204020203" pitchFamily="34" charset="0"/>
              </a:rPr>
              <a:t>Montag caught it with </a:t>
            </a:r>
            <a:r>
              <a:rPr lang="en-US" sz="2200" i="1" dirty="0">
                <a:solidFill>
                  <a:srgbClr val="342D29"/>
                </a:solidFill>
                <a:latin typeface="Bahnschrift" panose="020B0502040204020203" pitchFamily="34" charset="0"/>
              </a:rPr>
              <a:t>a bloom of fire</a:t>
            </a:r>
            <a:r>
              <a:rPr lang="en-US" sz="2200" dirty="0">
                <a:solidFill>
                  <a:srgbClr val="342D29"/>
                </a:solidFill>
                <a:latin typeface="Bahnschrift" panose="020B0502040204020203" pitchFamily="34" charset="0"/>
              </a:rPr>
              <a:t>, </a:t>
            </a:r>
            <a:r>
              <a:rPr lang="en-US" sz="2200" i="1" dirty="0">
                <a:solidFill>
                  <a:srgbClr val="342D29"/>
                </a:solidFill>
                <a:latin typeface="Bahnschrift" panose="020B0502040204020203" pitchFamily="34" charset="0"/>
              </a:rPr>
              <a:t>a single wondrous blossom</a:t>
            </a:r>
            <a:r>
              <a:rPr lang="en-US" sz="2200" dirty="0">
                <a:solidFill>
                  <a:srgbClr val="342D29"/>
                </a:solidFill>
                <a:latin typeface="Bahnschrift" panose="020B0502040204020203" pitchFamily="34" charset="0"/>
              </a:rPr>
              <a:t> that curled in petals of yellow and blue and orange about the metal dog, clad it in a new covering as it slammed into Montag and threw him ten feet back against the bole of a tree, taking the flame-gun with him. </a:t>
            </a:r>
            <a:endParaRPr lang="ru-RU" sz="2200" dirty="0">
              <a:solidFill>
                <a:srgbClr val="342D29"/>
              </a:solidFill>
              <a:latin typeface="Bahnschrift" panose="020B0502040204020203" pitchFamily="34" charset="0"/>
            </a:endParaRPr>
          </a:p>
          <a:p>
            <a:pPr lvl="0" algn="ctr"/>
            <a:r>
              <a:rPr lang="ru-RU" sz="2200" dirty="0" err="1">
                <a:solidFill>
                  <a:srgbClr val="342D29"/>
                </a:solidFill>
                <a:latin typeface="Bahnschrift" panose="020B0502040204020203" pitchFamily="34" charset="0"/>
              </a:rPr>
              <a:t>Монтэг</a:t>
            </a:r>
            <a:r>
              <a:rPr lang="ru-RU" sz="2200" dirty="0">
                <a:solidFill>
                  <a:srgbClr val="342D29"/>
                </a:solidFill>
                <a:latin typeface="Bahnschrift" panose="020B0502040204020203" pitchFamily="34" charset="0"/>
              </a:rPr>
              <a:t> встретил его </a:t>
            </a:r>
            <a:r>
              <a:rPr lang="ru-RU" sz="2200" i="1" dirty="0">
                <a:solidFill>
                  <a:srgbClr val="342D29"/>
                </a:solidFill>
                <a:latin typeface="Bahnschrift" panose="020B0502040204020203" pitchFamily="34" charset="0"/>
              </a:rPr>
              <a:t>струей пламени, чудесным огненным цветком</a:t>
            </a:r>
            <a:r>
              <a:rPr lang="ru-RU" sz="2200" dirty="0">
                <a:solidFill>
                  <a:srgbClr val="342D29"/>
                </a:solidFill>
                <a:latin typeface="Bahnschrift" panose="020B0502040204020203" pitchFamily="34" charset="0"/>
              </a:rPr>
              <a:t>, - вокруг металлического тела зверя завились желтые, синие и оранжевые лепестки, одевая его в новую пеструю оболочку.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A27CBCA-702F-41E0-AF9F-06D6C1F15D2B}"/>
              </a:ext>
            </a:extLst>
          </p:cNvPr>
          <p:cNvSpPr/>
          <p:nvPr/>
        </p:nvSpPr>
        <p:spPr>
          <a:xfrm>
            <a:off x="12108149" y="4781122"/>
            <a:ext cx="6090482" cy="5458077"/>
          </a:xfrm>
          <a:prstGeom prst="roundRect">
            <a:avLst>
              <a:gd name="adj" fmla="val 15944"/>
            </a:avLst>
          </a:prstGeom>
          <a:solidFill>
            <a:srgbClr val="D4C0AB"/>
          </a:solidFill>
          <a:ln>
            <a:solidFill>
              <a:srgbClr val="D4C0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342D29"/>
                </a:solidFill>
                <a:latin typeface="Bahnschrift" panose="020B0502040204020203" pitchFamily="34" charset="0"/>
              </a:rPr>
              <a:t>Цель художественного перевода – это создание текста, который производил бы на читателя перевода такое же эмоционально-эстетическое впечатление, как и оригинал. Стилистические приемы – это важная составляющая композиции и образной структуры литературного произведения, и очевидно, что переводчик этого романа бережно обращается с текстом оригинала и старается в полной мере передать его стилистические особенности, сохраняя лежащие в основе эпитетов, метафор и сравнений художественные образы. Можно сделать вывод, что перевод стилистических приемов в романе является адекватным и стилистически эквивалентным.</a:t>
            </a:r>
            <a:endParaRPr lang="en-US" sz="2800" dirty="0">
              <a:solidFill>
                <a:srgbClr val="342D29"/>
              </a:solidFill>
              <a:latin typeface="Bahnschrift" panose="020B0502040204020203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B1E0982-8405-48EB-BE16-3D8CFD7823C5}"/>
              </a:ext>
            </a:extLst>
          </p:cNvPr>
          <p:cNvSpPr/>
          <p:nvPr/>
        </p:nvSpPr>
        <p:spPr>
          <a:xfrm>
            <a:off x="92411" y="8426910"/>
            <a:ext cx="5216352" cy="1812289"/>
          </a:xfrm>
          <a:prstGeom prst="roundRect">
            <a:avLst>
              <a:gd name="adj" fmla="val 24695"/>
            </a:avLst>
          </a:prstGeom>
          <a:solidFill>
            <a:srgbClr val="D4C0AB"/>
          </a:solidFill>
          <a:ln>
            <a:solidFill>
              <a:srgbClr val="D4C0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rgbClr val="342D29"/>
                </a:solidFill>
                <a:latin typeface="Bahnschrift" panose="020B0502040204020203" pitchFamily="34" charset="0"/>
              </a:rPr>
              <a:t>Bradbury R. Fahrenheit 451. – M.: </a:t>
            </a:r>
            <a:r>
              <a:rPr lang="en-US" sz="1500" dirty="0" err="1">
                <a:solidFill>
                  <a:srgbClr val="342D29"/>
                </a:solidFill>
                <a:latin typeface="Bahnschrift" panose="020B0502040204020203" pitchFamily="34" charset="0"/>
              </a:rPr>
              <a:t>Raduga</a:t>
            </a:r>
            <a:r>
              <a:rPr lang="en-US" sz="1500" dirty="0">
                <a:solidFill>
                  <a:srgbClr val="342D29"/>
                </a:solidFill>
                <a:latin typeface="Bahnschrift" panose="020B0502040204020203" pitchFamily="34" charset="0"/>
              </a:rPr>
              <a:t> Publishers, 1983.</a:t>
            </a:r>
            <a:endParaRPr lang="ru-RU" sz="1500" dirty="0">
              <a:solidFill>
                <a:srgbClr val="342D29"/>
              </a:solidFill>
              <a:latin typeface="Bahnschrift" panose="020B0502040204020203" pitchFamily="34" charset="0"/>
            </a:endParaRPr>
          </a:p>
          <a:p>
            <a:r>
              <a:rPr lang="ru-RU" sz="1500" dirty="0">
                <a:solidFill>
                  <a:srgbClr val="342D29"/>
                </a:solidFill>
                <a:latin typeface="Bahnschrift" panose="020B0502040204020203" pitchFamily="34" charset="0"/>
              </a:rPr>
              <a:t>Брэдбери Р. 451</a:t>
            </a:r>
            <a:r>
              <a:rPr lang="en-US" sz="1500" dirty="0">
                <a:solidFill>
                  <a:srgbClr val="342D29"/>
                </a:solidFill>
              </a:rPr>
              <a:t>°</a:t>
            </a:r>
            <a:r>
              <a:rPr lang="ru-RU" sz="1500" dirty="0">
                <a:solidFill>
                  <a:srgbClr val="342D29"/>
                </a:solidFill>
                <a:latin typeface="Bahnschrift" panose="020B0502040204020203" pitchFamily="34" charset="0"/>
              </a:rPr>
              <a:t> по Фаренгейту. – М.: Изд. «Э», 2017.</a:t>
            </a:r>
            <a:endParaRPr lang="en-US" sz="1500" dirty="0">
              <a:solidFill>
                <a:srgbClr val="342D29"/>
              </a:solidFill>
              <a:latin typeface="Bahnschrift" panose="020B0502040204020203" pitchFamily="34" charset="0"/>
            </a:endParaRPr>
          </a:p>
          <a:p>
            <a:r>
              <a:rPr lang="ru-RU" sz="1500" dirty="0">
                <a:solidFill>
                  <a:srgbClr val="342D29"/>
                </a:solidFill>
                <a:latin typeface="Bahnschrift" panose="020B0502040204020203" pitchFamily="34" charset="0"/>
              </a:rPr>
              <a:t>Вишневский, А. В. Теоретические и прикладные аспекты перевода : учеб. пособие / А. В. Вишневский. — Иваново : Иван. гос. ун-т, 2009. — 208 с.</a:t>
            </a:r>
            <a:endParaRPr lang="en-US" sz="1500" dirty="0">
              <a:solidFill>
                <a:srgbClr val="342D29"/>
              </a:solidFill>
              <a:latin typeface="Bahnschrift" panose="020B0502040204020203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E923F86-66F0-49F7-B627-87F58967FF5B}"/>
              </a:ext>
            </a:extLst>
          </p:cNvPr>
          <p:cNvSpPr/>
          <p:nvPr/>
        </p:nvSpPr>
        <p:spPr>
          <a:xfrm>
            <a:off x="6760520" y="1438741"/>
            <a:ext cx="3940237" cy="616230"/>
          </a:xfrm>
          <a:prstGeom prst="roundRect">
            <a:avLst>
              <a:gd name="adj" fmla="val 37217"/>
            </a:avLst>
          </a:prstGeom>
          <a:solidFill>
            <a:srgbClr val="7A6960"/>
          </a:solidFill>
          <a:ln>
            <a:solidFill>
              <a:srgbClr val="D4C0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rgbClr val="E3D6C7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Примеры</a:t>
            </a:r>
            <a:endParaRPr lang="en-US" sz="2200" dirty="0">
              <a:solidFill>
                <a:srgbClr val="E3D6C7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819EE66-13A3-434A-A884-FAF969DA4A5B}"/>
              </a:ext>
            </a:extLst>
          </p:cNvPr>
          <p:cNvSpPr/>
          <p:nvPr/>
        </p:nvSpPr>
        <p:spPr>
          <a:xfrm>
            <a:off x="730467" y="3880723"/>
            <a:ext cx="3940237" cy="564444"/>
          </a:xfrm>
          <a:prstGeom prst="roundRect">
            <a:avLst>
              <a:gd name="adj" fmla="val 37217"/>
            </a:avLst>
          </a:prstGeom>
          <a:solidFill>
            <a:srgbClr val="7A6960"/>
          </a:solidFill>
          <a:ln>
            <a:solidFill>
              <a:srgbClr val="D4C0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rgbClr val="E3D6C7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Принцип перевода СФ</a:t>
            </a:r>
            <a:endParaRPr lang="en-US" sz="2200" dirty="0">
              <a:solidFill>
                <a:srgbClr val="E3D6C7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0C162F5-4671-47F5-8E47-953433C38255}"/>
              </a:ext>
            </a:extLst>
          </p:cNvPr>
          <p:cNvSpPr/>
          <p:nvPr/>
        </p:nvSpPr>
        <p:spPr>
          <a:xfrm>
            <a:off x="13335000" y="4482256"/>
            <a:ext cx="3940237" cy="625237"/>
          </a:xfrm>
          <a:prstGeom prst="roundRect">
            <a:avLst>
              <a:gd name="adj" fmla="val 37217"/>
            </a:avLst>
          </a:prstGeom>
          <a:solidFill>
            <a:srgbClr val="7A6960"/>
          </a:solidFill>
          <a:ln>
            <a:solidFill>
              <a:srgbClr val="D4C0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rgbClr val="E3D6C7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Пояснение</a:t>
            </a:r>
            <a:endParaRPr lang="en-US" sz="2200" dirty="0">
              <a:solidFill>
                <a:srgbClr val="E3D6C7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0BD5E-1621-4624-959E-A794394C37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6" t="2331" r="2561" b="1599"/>
          <a:stretch/>
        </p:blipFill>
        <p:spPr>
          <a:xfrm>
            <a:off x="15573171" y="539473"/>
            <a:ext cx="2625460" cy="390712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BD67F4-10B9-4FA4-903C-44260A43B1BF}"/>
              </a:ext>
            </a:extLst>
          </p:cNvPr>
          <p:cNvSpPr/>
          <p:nvPr/>
        </p:nvSpPr>
        <p:spPr>
          <a:xfrm>
            <a:off x="12520231" y="3139819"/>
            <a:ext cx="2706590" cy="1003879"/>
          </a:xfrm>
          <a:prstGeom prst="roundRect">
            <a:avLst/>
          </a:prstGeom>
          <a:solidFill>
            <a:srgbClr val="D4C0AB"/>
          </a:solidFill>
          <a:ln>
            <a:solidFill>
              <a:srgbClr val="D4C0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342D29"/>
                </a:solidFill>
                <a:latin typeface="Bahnschrift" panose="020B0502040204020203" pitchFamily="34" charset="0"/>
              </a:rPr>
              <a:t>Перевод выполнен Т.Н. Шинкарь, 1956 г.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436</Words>
  <Application>Microsoft Office PowerPoint</Application>
  <PresentationFormat>Произвольный</PresentationFormat>
  <Paragraphs>25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Open Sans Extra Bold</vt:lpstr>
      <vt:lpstr>Bahnschrift</vt:lpstr>
      <vt:lpstr>Open Sans</vt:lpstr>
      <vt:lpstr>Arial</vt:lpstr>
      <vt:lpstr>Calibri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Перевод стилистических приемов...</dc:title>
  <dc:creator>Nas</dc:creator>
  <cp:lastModifiedBy>Svetlana Manik</cp:lastModifiedBy>
  <cp:revision>32</cp:revision>
  <dcterms:created xsi:type="dcterms:W3CDTF">2006-08-16T00:00:00Z</dcterms:created>
  <dcterms:modified xsi:type="dcterms:W3CDTF">2020-04-20T16:39:58Z</dcterms:modified>
  <dc:identifier>DAD50gXp2mY</dc:identifier>
</cp:coreProperties>
</file>