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2" r:id="rId3"/>
    <p:sldId id="279" r:id="rId4"/>
    <p:sldId id="262" r:id="rId5"/>
    <p:sldId id="285" r:id="rId6"/>
    <p:sldId id="284" r:id="rId7"/>
    <p:sldId id="261" r:id="rId8"/>
    <p:sldId id="286" r:id="rId9"/>
    <p:sldId id="264" r:id="rId10"/>
    <p:sldId id="282" r:id="rId11"/>
    <p:sldId id="289" r:id="rId12"/>
    <p:sldId id="271" r:id="rId13"/>
    <p:sldId id="269" r:id="rId14"/>
    <p:sldId id="278" r:id="rId15"/>
    <p:sldId id="291" r:id="rId16"/>
  </p:sldIdLst>
  <p:sldSz cx="9144000" cy="6858000" type="screen4x3"/>
  <p:notesSz cx="6858000" cy="9144000"/>
  <p:custShowLst>
    <p:custShow name="Произвольный показ 1" id="0">
      <p:sldLst>
        <p:sld r:id="rId2"/>
        <p:sld r:id="rId13"/>
        <p:sld r:id="rId8"/>
        <p:sld r:id="rId5"/>
        <p:sld r:id="rId10"/>
        <p:sld r:id="rId1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A4C"/>
    <a:srgbClr val="352F3D"/>
    <a:srgbClr val="625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9068" autoAdjust="0"/>
  </p:normalViewPr>
  <p:slideViewPr>
    <p:cSldViewPr>
      <p:cViewPr varScale="1">
        <p:scale>
          <a:sx n="100" d="100"/>
          <a:sy n="100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6772AA-FAEB-49A4-9DFB-5053F6AAD05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449203-DC27-4312-A1DC-501DF4C20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Ш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A5F7E-6CBD-4922-AC12-E27EB43B59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F4942-F321-4555-A3AE-9A99C5350A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A4299A-ADEC-4EAA-A9B3-0FCDF75F96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3AE15A-20A9-4982-AEB7-E80C7DCB8DC2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7AE657-2786-4E12-8AF5-F14755A84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5756C9-E37F-464F-BFDB-1DC73F32A40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F1C727-43F9-44FA-901C-D378F2E6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21B4E5-F7C9-4DF4-A77D-F6675A6D460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49FCAE-9B7C-44AA-B5B2-822779855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CFC1E2-54EC-49C8-92BF-C43F287279AF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C68F79-E395-46B2-A659-7456E28F6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0301A4-397F-4EED-9AD1-1FFB0A927E7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69B1C-F55B-465A-8F43-720619B3B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0A986-7160-4734-AB84-1E2ECE8E488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683DCB-80E5-484E-A624-80129A713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A2E873-51B9-40EA-84D7-7F5454E9EDB2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B4038-A199-4C84-BBFB-F68E0550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94849D-6566-4CB2-9682-FE0AFE44175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CEC55D-4BBE-49B5-B8E8-85C72643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2EE3C-353F-44D2-A4B9-20D8B37ED7DB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AB343-E939-4861-AFF1-125508F0F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E01C695-AF09-4D5F-A45C-EEEE3BF2423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1CD5CA1-BB7C-485A-8E23-6D4F15FE8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9BAD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9BAD9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  <a:t>«ВЫБЕРИ ЖИЗНЬ!»</a:t>
            </a:r>
            <a:endParaRPr lang="ru-RU" sz="7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500313"/>
            <a:ext cx="7772400" cy="18430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b="1" smtClean="0">
                <a:latin typeface="Arial Black" pitchFamily="34" charset="0"/>
              </a:rPr>
              <a:t>АКЦИЯ 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latin typeface="Arial Black" pitchFamily="34" charset="0"/>
              </a:rPr>
              <a:t>ПО  БОРЬБЕ С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latin typeface="Arial Black" pitchFamily="34" charset="0"/>
              </a:rPr>
              <a:t>НИКОТИНОВОЙ ЗАВИСИМОСТЬЮ </a:t>
            </a:r>
          </a:p>
          <a:p>
            <a:pPr eaLnBrk="1" hangingPunct="1">
              <a:spcBef>
                <a:spcPct val="0"/>
              </a:spcBef>
            </a:pPr>
            <a:endParaRPr lang="ru-RU" b="1" smtClean="0"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785813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Профилакторий\Pictures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3448039" cy="2586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рофилакторий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52513"/>
            <a:ext cx="42481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62950" cy="1238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Курение - наркомания</a:t>
            </a:r>
            <a:endParaRPr lang="ru-RU" sz="4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52913" cy="5472112"/>
          </a:xfrm>
        </p:spPr>
        <p:txBody>
          <a:bodyPr/>
          <a:lstStyle/>
          <a:p>
            <a:pPr eaLnBrk="1" hangingPunct="1"/>
            <a:r>
              <a:rPr lang="ru-RU" smtClean="0"/>
              <a:t>Курение – не то занятие, которое можно бросить без усилий. Это настоящая наркомания, и тем более опасная, что многие не воспринимают ее всерьез.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04813"/>
            <a:ext cx="40005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388" y="350838"/>
            <a:ext cx="475297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Arial Black" pitchFamily="34" charset="0"/>
                <a:ea typeface="Times New Roman" pitchFamily="18" charset="0"/>
                <a:cs typeface="Arial" charset="0"/>
              </a:rPr>
              <a:t>Около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50 млн 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Arial" charset="0"/>
              </a:rPr>
              <a:t>женщин ежегодно </a:t>
            </a:r>
          </a:p>
          <a:p>
            <a:r>
              <a:rPr lang="ru-RU" dirty="0">
                <a:latin typeface="Arial Black" pitchFamily="34" charset="0"/>
                <a:ea typeface="Times New Roman" pitchFamily="18" charset="0"/>
                <a:cs typeface="Arial" charset="0"/>
              </a:rPr>
              <a:t>вынуждены вдыхать дым во время беременности. </a:t>
            </a:r>
          </a:p>
          <a:p>
            <a:r>
              <a:rPr lang="ru-RU" dirty="0">
                <a:latin typeface="Arial Black" pitchFamily="34" charset="0"/>
                <a:ea typeface="Times New Roman" pitchFamily="18" charset="0"/>
                <a:cs typeface="Arial" charset="0"/>
              </a:rPr>
              <a:t>Курение (в том числе пассивное) может стать причиной </a:t>
            </a:r>
          </a:p>
          <a:p>
            <a:r>
              <a:rPr lang="ru-RU" dirty="0">
                <a:latin typeface="Arial Black" pitchFamily="34" charset="0"/>
                <a:ea typeface="Times New Roman" pitchFamily="18" charset="0"/>
                <a:cs typeface="Arial" charset="0"/>
              </a:rPr>
              <a:t>преждевременных родов и выкидыша, гибели плода, </a:t>
            </a:r>
          </a:p>
          <a:p>
            <a:r>
              <a:rPr lang="ru-RU" dirty="0">
                <a:latin typeface="Arial Black" pitchFamily="34" charset="0"/>
                <a:ea typeface="Times New Roman" pitchFamily="18" charset="0"/>
                <a:cs typeface="Arial" charset="0"/>
              </a:rPr>
              <a:t>рождения маловесного ребенка. Дети курящих родителей более подвержены синдрому внезапной младенческой смерти, заболеваниям органов дыхания и другим проблемам со здоровьем и развитием. </a:t>
            </a:r>
          </a:p>
          <a:p>
            <a:endParaRPr lang="ru-RU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r>
              <a:rPr lang="ru-RU" dirty="0">
                <a:latin typeface="Arial Black" pitchFamily="34" charset="0"/>
                <a:ea typeface="Times New Roman" pitchFamily="18" charset="0"/>
                <a:cs typeface="Arial" charset="0"/>
              </a:rPr>
              <a:t> Почти половина всех детей в мире – пассивные курильщики, что существенно увеличивает риск развития астмы. То есть, каждый второй ребенок может серьезно заболеть только потому, что рядом курят взрослые.</a:t>
            </a:r>
          </a:p>
          <a:p>
            <a:pPr>
              <a:buFont typeface="Arial" charset="0"/>
              <a:buChar char="•"/>
            </a:pPr>
            <a:endParaRPr lang="ru-RU" dirty="0"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472487" cy="1643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60" b="1" dirty="0" smtClean="0">
                <a:solidFill>
                  <a:srgbClr val="FF0000"/>
                </a:solidFill>
                <a:latin typeface="Arial Black" pitchFamily="34" charset="0"/>
              </a:rPr>
              <a:t>СТОП!</a:t>
            </a:r>
            <a:endParaRPr lang="ru-RU" sz="606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23825"/>
            <a:ext cx="5929312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333375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964613" cy="1238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ПРИЧИНЫ БРОСИТЬ КУРИТЬ</a:t>
            </a:r>
            <a:endParaRPr lang="ru-RU" sz="4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Для улучшения здоровья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Для экономии собственных денег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 Для получения дополнительной энергии в спорте и учебе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 Чтобы нравиться девушкам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 Для белизны зубов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 Для снижение уровня стресса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 Для улучшения таких чувств как вкус и запах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 Для блага Вашей семьи и друзей</a:t>
            </a:r>
          </a:p>
          <a:p>
            <a:pPr marL="6858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73050"/>
            <a:ext cx="8629650" cy="151288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ВЫБЕРИ </a:t>
            </a:r>
            <a:b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ЖИЗНЬ!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938" name="Текст 2"/>
          <p:cNvSpPr>
            <a:spLocks noGrp="1"/>
          </p:cNvSpPr>
          <p:nvPr>
            <p:ph type="body" idx="4294967295"/>
          </p:nvPr>
        </p:nvSpPr>
        <p:spPr>
          <a:xfrm>
            <a:off x="250825" y="1785938"/>
            <a:ext cx="3457575" cy="4738687"/>
          </a:xfrm>
        </p:spPr>
        <p:txBody>
          <a:bodyPr/>
          <a:lstStyle/>
          <a:p>
            <a:pPr marL="53975" indent="0" eaLnBrk="1" hangingPunct="1">
              <a:buFont typeface="Wingdings" pitchFamily="2" charset="2"/>
              <a:buNone/>
            </a:pPr>
            <a:r>
              <a:rPr lang="ru-RU" sz="2000" dirty="0" smtClean="0">
                <a:latin typeface="Arial Black" pitchFamily="34" charset="0"/>
              </a:rPr>
              <a:t>Знайте, что главное слагаемое успеха – это то, что вы действительно захотите испытать счастье дышать свободно.</a:t>
            </a:r>
          </a:p>
          <a:p>
            <a:pPr marL="53975" indent="0" eaLnBrk="1" hangingPunct="1">
              <a:buFont typeface="Wingdings" pitchFamily="2" charset="2"/>
              <a:buNone/>
            </a:pPr>
            <a:r>
              <a:rPr lang="ru-RU" sz="2000" dirty="0" smtClean="0">
                <a:latin typeface="Arial Black" pitchFamily="34" charset="0"/>
              </a:rPr>
              <a:t> Здоровья Вам! Если ты любишь себя и ценишь свое здоровье, ты скажешь “нет” всему, что может принести тебе вред. </a:t>
            </a:r>
          </a:p>
          <a:p>
            <a:pPr marL="53975" indent="0"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26" y="214290"/>
            <a:ext cx="5214974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0" name="Содержимое 5"/>
          <p:cNvSpPr>
            <a:spLocks noGrp="1"/>
          </p:cNvSpPr>
          <p:nvPr>
            <p:ph sz="half" idx="4294967295"/>
          </p:nvPr>
        </p:nvSpPr>
        <p:spPr>
          <a:xfrm>
            <a:off x="3779838" y="1435100"/>
            <a:ext cx="5135562" cy="4572000"/>
          </a:xfrm>
        </p:spPr>
        <p:txBody>
          <a:bodyPr/>
          <a:lstStyle/>
          <a:p>
            <a:pPr eaLnBrk="1" hangingPunct="1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07413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FF0000"/>
                </a:solidFill>
              </a:rPr>
              <a:t>Курящие ежегодно выкуривают в атмосферу: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  </a:t>
            </a:r>
            <a:r>
              <a:rPr lang="ru-RU" sz="3600" smtClean="0">
                <a:solidFill>
                  <a:srgbClr val="FFFFFF"/>
                </a:solidFill>
                <a:latin typeface="Arial" charset="0"/>
              </a:rPr>
              <a:t>720 тонн синильной кислоты (яд!) </a:t>
            </a:r>
            <a:br>
              <a:rPr lang="ru-RU" sz="3600" smtClean="0">
                <a:solidFill>
                  <a:srgbClr val="FFFFFF"/>
                </a:solidFill>
                <a:latin typeface="Arial" charset="0"/>
              </a:rPr>
            </a:br>
            <a:r>
              <a:rPr lang="ru-RU" sz="3600" smtClean="0">
                <a:solidFill>
                  <a:srgbClr val="FFFFFF"/>
                </a:solidFill>
                <a:latin typeface="Arial" charset="0"/>
              </a:rPr>
              <a:t>  384000 тонн аммиака </a:t>
            </a:r>
            <a:br>
              <a:rPr lang="ru-RU" sz="3600" smtClean="0">
                <a:solidFill>
                  <a:srgbClr val="FFFFFF"/>
                </a:solidFill>
                <a:latin typeface="Arial" charset="0"/>
              </a:rPr>
            </a:br>
            <a:r>
              <a:rPr lang="ru-RU" sz="3600" smtClean="0">
                <a:solidFill>
                  <a:srgbClr val="FFFFFF"/>
                </a:solidFill>
                <a:latin typeface="Arial" charset="0"/>
              </a:rPr>
              <a:t>  108000 тонн никотина </a:t>
            </a:r>
            <a:br>
              <a:rPr lang="ru-RU" sz="3600" smtClean="0">
                <a:solidFill>
                  <a:srgbClr val="FFFFFF"/>
                </a:solidFill>
                <a:latin typeface="Arial" charset="0"/>
              </a:rPr>
            </a:br>
            <a:r>
              <a:rPr lang="ru-RU" sz="3600" smtClean="0">
                <a:solidFill>
                  <a:srgbClr val="FFFFFF"/>
                </a:solidFill>
                <a:latin typeface="Arial" charset="0"/>
              </a:rPr>
              <a:t>  600000 тонн дёгтя </a:t>
            </a:r>
            <a:br>
              <a:rPr lang="ru-RU" sz="3600" smtClean="0">
                <a:solidFill>
                  <a:srgbClr val="FFFFFF"/>
                </a:solidFill>
                <a:latin typeface="Arial" charset="0"/>
              </a:rPr>
            </a:br>
            <a:r>
              <a:rPr lang="ru-RU" sz="3600" smtClean="0">
                <a:solidFill>
                  <a:srgbClr val="FFFFFF"/>
                </a:solidFill>
                <a:latin typeface="Arial" charset="0"/>
              </a:rPr>
              <a:t>  550000</a:t>
            </a:r>
            <a:r>
              <a:rPr lang="ru-RU" sz="3600" smtClean="0">
                <a:solidFill>
                  <a:srgbClr val="FFFFFF"/>
                </a:solidFill>
              </a:rPr>
              <a:t> т</a:t>
            </a:r>
            <a:r>
              <a:rPr lang="ru-RU" sz="3600" smtClean="0">
                <a:solidFill>
                  <a:srgbClr val="FFFFFF"/>
                </a:solidFill>
                <a:latin typeface="Arial" charset="0"/>
              </a:rPr>
              <a:t>онн</a:t>
            </a:r>
            <a:r>
              <a:rPr lang="ru-RU" sz="3600" smtClean="0">
                <a:solidFill>
                  <a:srgbClr val="FFFFFF"/>
                </a:solidFill>
              </a:rPr>
              <a:t> угарного газа</a:t>
            </a:r>
            <a:r>
              <a:rPr lang="ru-RU" sz="3600" b="1" smtClean="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FF0000"/>
                </a:solidFill>
              </a:rPr>
              <a:t> Смертельная доза никотина: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FFFF"/>
                </a:solidFill>
              </a:rPr>
              <a:t>1 мг на 1 кг массы тела       взрослого человека </a:t>
            </a:r>
            <a:br>
              <a:rPr lang="ru-RU" sz="3600" smtClean="0">
                <a:solidFill>
                  <a:srgbClr val="FFFFFF"/>
                </a:solidFill>
              </a:rPr>
            </a:br>
            <a:r>
              <a:rPr lang="ru-RU" sz="3600" smtClean="0">
                <a:solidFill>
                  <a:srgbClr val="FFFFFF"/>
                </a:solidFill>
              </a:rPr>
              <a:t>50-70 мг для подростка</a:t>
            </a:r>
            <a:r>
              <a:rPr lang="ru-RU" sz="3600" i="1" smtClean="0">
                <a:solidFill>
                  <a:srgbClr val="FFFFFF"/>
                </a:solidFill>
              </a:rPr>
              <a:t> </a:t>
            </a:r>
            <a:br>
              <a:rPr lang="ru-RU" sz="3600" i="1" smtClean="0">
                <a:solidFill>
                  <a:srgbClr val="FFFFFF"/>
                </a:solidFill>
              </a:rPr>
            </a:br>
            <a:endParaRPr lang="ru-RU" sz="3600" i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1395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7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КУРЕНИЕ</a:t>
            </a:r>
            <a:endParaRPr lang="ru-RU" sz="60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050"/>
            <a:ext cx="4503738" cy="5761038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Россия занимает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1место</a:t>
            </a:r>
            <a:r>
              <a:rPr lang="ru-RU" dirty="0" smtClean="0">
                <a:latin typeface="Arial Black" pitchFamily="34" charset="0"/>
              </a:rPr>
              <a:t> в мире по распространенности курения.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В России курят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53,2%</a:t>
            </a:r>
            <a:r>
              <a:rPr lang="ru-RU" dirty="0" smtClean="0">
                <a:latin typeface="Arial Black" pitchFamily="34" charset="0"/>
              </a:rPr>
              <a:t> мужчин 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27%</a:t>
            </a:r>
            <a:r>
              <a:rPr lang="ru-RU" dirty="0" smtClean="0">
                <a:latin typeface="Arial Black" pitchFamily="34" charset="0"/>
              </a:rPr>
              <a:t> женщин.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Пробовали курить уже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55%</a:t>
            </a:r>
            <a:r>
              <a:rPr lang="ru-RU" dirty="0" smtClean="0">
                <a:latin typeface="Arial Black" pitchFamily="34" charset="0"/>
              </a:rPr>
              <a:t> мальчиков 5-х классов, а половина из них – несколько раз.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Более 1/3 некурящих являются пассивными курильщиками.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latin typeface="Arial Black" pitchFamily="34" charset="0"/>
              </a:rPr>
              <a:t>Около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400000</a:t>
            </a:r>
            <a:r>
              <a:rPr lang="ru-RU" b="1" dirty="0" smtClean="0">
                <a:latin typeface="Arial Black" pitchFamily="34" charset="0"/>
              </a:rPr>
              <a:t> россиян в год умирают от болезней, связанных с курением!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pic>
        <p:nvPicPr>
          <p:cNvPr id="6" name="Содержимое 8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556792"/>
            <a:ext cx="4248472" cy="50405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47879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56138" y="260350"/>
            <a:ext cx="4308475" cy="6035675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Каждый день от потребления табака в мире погибает около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14 тысяч </a:t>
            </a:r>
            <a:r>
              <a:rPr lang="ru-RU" dirty="0" smtClean="0">
                <a:latin typeface="Arial Black" pitchFamily="34" charset="0"/>
              </a:rPr>
              <a:t>человек. Это «клиентура» восьми участковых терапевтов.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В течение ХХ века курение убило около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100 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млн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человек во всем мире. По сути, это 10 вымерших мегаполисов размером с Москву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>
              <a:latin typeface="Arial Black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Отношение респондентов к пассивному курению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00188"/>
            <a:ext cx="4716463" cy="5097462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Почти у 60% опрошенных курят один или оба родителя, или другие члены семьи.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>
                <a:latin typeface="Arial Black" pitchFamily="34" charset="0"/>
              </a:rPr>
              <a:t>Более 60% респондентов  добровольно подвергают себя пассивному курению (остаются в компании курящих, но не курят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/>
          </a:p>
        </p:txBody>
      </p:sp>
      <p:pic>
        <p:nvPicPr>
          <p:cNvPr id="19460" name="Picture 2" descr="C:\Users\User\Desktop\0009-017-Stilisty-Issledujut-i-analizirujut-vozniknovenie-mody-na-ku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08163"/>
            <a:ext cx="40243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643937" cy="1785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600" dirty="0" smtClean="0"/>
              <a:t>Распределение респондентов  по возрасту начала курения в зависимости от пола</a:t>
            </a:r>
            <a:r>
              <a:rPr lang="ru-RU" sz="3600" i="1" dirty="0" smtClean="0"/>
              <a:t>, в % </a:t>
            </a:r>
            <a:r>
              <a:rPr lang="ru-RU" sz="3600" dirty="0" smtClean="0"/>
              <a:t>(</a:t>
            </a:r>
            <a:r>
              <a:rPr lang="en-US" sz="3600" dirty="0" smtClean="0"/>
              <a:t>N</a:t>
            </a:r>
            <a:r>
              <a:rPr lang="ru-RU" sz="3600" dirty="0" smtClean="0"/>
              <a:t>=147чел.)</a:t>
            </a:r>
          </a:p>
        </p:txBody>
      </p:sp>
      <p:graphicFrame>
        <p:nvGraphicFramePr>
          <p:cNvPr id="22531" name="Object 3"/>
          <p:cNvGraphicFramePr>
            <a:graphicFrameLocks noGrp="1"/>
          </p:cNvGraphicFramePr>
          <p:nvPr>
            <p:ph idx="1"/>
          </p:nvPr>
        </p:nvGraphicFramePr>
        <p:xfrm>
          <a:off x="500063" y="1841500"/>
          <a:ext cx="8229600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3" imgW="8230313" imgH="5041829" progId="Excel.Chart.8">
                  <p:embed/>
                </p:oleObj>
              </mc:Choice>
              <mc:Fallback>
                <p:oleObj r:id="rId3" imgW="8230313" imgH="5041829" progId="Excel.Chart.8">
                  <p:embed/>
                  <p:pic>
                    <p:nvPicPr>
                      <p:cNvPr id="0" name="Pictur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41500"/>
                        <a:ext cx="8229600" cy="504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офилакторий\Pictures\proble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52"/>
            <a:ext cx="5786446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88" y="1435100"/>
            <a:ext cx="2843212" cy="457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atin typeface="Arial Black" pitchFamily="34" charset="0"/>
              </a:rPr>
              <a:t>Все начинается с одной затяжки,</a:t>
            </a:r>
            <a:endParaRPr lang="ru-RU" sz="24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atin typeface="Arial Black" pitchFamily="34" charset="0"/>
              </a:rPr>
              <a:t>А дальше стал ее рабом….</a:t>
            </a:r>
            <a:endParaRPr lang="ru-RU" sz="24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atin typeface="Arial Black" pitchFamily="34" charset="0"/>
              </a:rPr>
              <a:t>Спасенье видишь в ней</a:t>
            </a:r>
            <a:endParaRPr lang="ru-RU" sz="24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atin typeface="Arial Black" pitchFamily="34" charset="0"/>
              </a:rPr>
              <a:t>Но жжешь себя ты пепельным огнем.</a:t>
            </a:r>
            <a:endParaRPr lang="ru-RU" sz="24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9063" y="285750"/>
            <a:ext cx="4757737" cy="1714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000" i="1" smtClean="0"/>
              <a:t>Распределение респондентов в зависимости от предпочитаемых способов отказа от курения, в % (</a:t>
            </a:r>
            <a:r>
              <a:rPr lang="en-US" sz="2000" i="1" smtClean="0"/>
              <a:t>N</a:t>
            </a:r>
            <a:r>
              <a:rPr lang="ru-RU" sz="2000" i="1" smtClean="0"/>
              <a:t>=250 чел.)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graphicFrame>
        <p:nvGraphicFramePr>
          <p:cNvPr id="24580" name="Object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r:id="rId3" imgW="4041998" imgH="4523624" progId="Excel.Chart.8">
                  <p:embed/>
                </p:oleObj>
              </mc:Choice>
              <mc:Fallback>
                <p:oleObj r:id="rId3" imgW="4041998" imgH="4523624" progId="Excel.Char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038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Grp="1"/>
          </p:cNvGraphicFramePr>
          <p:nvPr>
            <p:ph sz="half" idx="2"/>
          </p:nvPr>
        </p:nvGraphicFramePr>
        <p:xfrm>
          <a:off x="4572000" y="1714500"/>
          <a:ext cx="4038600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r:id="rId5" imgW="4041998" imgH="4785775" progId="Excel.Chart.8">
                  <p:embed/>
                </p:oleObj>
              </mc:Choice>
              <mc:Fallback>
                <p:oleObj r:id="rId5" imgW="4041998" imgH="4785775" progId="Excel.Chart.8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14500"/>
                        <a:ext cx="4038600" cy="478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рофилакторий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96975"/>
            <a:ext cx="48244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91550" cy="1008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НИКОТИНОВАЯ ЗАВИСИМОСТЬ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1268413"/>
            <a:ext cx="3995738" cy="532923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atin typeface="Arial Black" pitchFamily="34" charset="0"/>
              </a:rPr>
              <a:t>В течение 6 мес.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43%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курильщиков пытаются бросить курить. Удается  -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1,8%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sz="2400" b="1" dirty="0" smtClean="0">
                <a:latin typeface="Arial Black" pitchFamily="34" charset="0"/>
              </a:rPr>
              <a:t>				</a:t>
            </a:r>
            <a:r>
              <a:rPr lang="en-US" sz="2400" b="1" dirty="0" smtClean="0">
                <a:latin typeface="Arial Black" pitchFamily="34" charset="0"/>
              </a:rPr>
              <a:t>	</a:t>
            </a:r>
            <a:endParaRPr lang="ru-RU" b="1" i="1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72%</a:t>
            </a:r>
            <a:r>
              <a:rPr lang="ru-RU" sz="2400" b="1" dirty="0" smtClean="0">
                <a:latin typeface="Arial Black" pitchFamily="34" charset="0"/>
              </a:rPr>
              <a:t> женщин, прекративших курить во время беременности возобновляют курение после родов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b="1" i="1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atin typeface="Arial Black" pitchFamily="34" charset="0"/>
              </a:rPr>
              <a:t>Вновь начинают курить после операций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50%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больных раком легкого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40%</a:t>
            </a:r>
            <a:r>
              <a:rPr lang="ru-RU" sz="2400" b="1" dirty="0" smtClean="0">
                <a:latin typeface="Arial Black" pitchFamily="34" charset="0"/>
              </a:rPr>
              <a:t> больных раком гортани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802</TotalTime>
  <Words>326</Words>
  <Application>Microsoft Office PowerPoint</Application>
  <PresentationFormat>Экран (4:3)</PresentationFormat>
  <Paragraphs>57</Paragraphs>
  <Slides>15</Slides>
  <Notes>3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Метро</vt:lpstr>
      <vt:lpstr>Диаграмма Microsoft Excel</vt:lpstr>
      <vt:lpstr>«ВЫБЕРИ ЖИЗНЬ!»</vt:lpstr>
      <vt:lpstr>Презентация PowerPoint</vt:lpstr>
      <vt:lpstr>КУРЕНИЕ</vt:lpstr>
      <vt:lpstr>Презентация PowerPoint</vt:lpstr>
      <vt:lpstr>Отношение респондентов к пассивному курению</vt:lpstr>
      <vt:lpstr>Распределение респондентов  по возрасту начала курения в зависимости от пола, в % (N=147чел.)</vt:lpstr>
      <vt:lpstr>Презентация PowerPoint</vt:lpstr>
      <vt:lpstr>Распределение респондентов в зависимости от предпочитаемых способов отказа от курения, в % (N=250 чел.) </vt:lpstr>
      <vt:lpstr>НИКОТИНОВАЯ ЗАВИСИМОСТЬ</vt:lpstr>
      <vt:lpstr>Курение - наркомания</vt:lpstr>
      <vt:lpstr>Презентация PowerPoint</vt:lpstr>
      <vt:lpstr>Презентация PowerPoint</vt:lpstr>
      <vt:lpstr>СТОП!</vt:lpstr>
      <vt:lpstr>ПРИЧИНЫ БРОСИТЬ КУРИТЬ</vt:lpstr>
      <vt:lpstr>ВЫБЕРИ  ЖИЗНЬ!</vt:lpstr>
      <vt:lpstr>Произвольный показ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ВЫБИРАЕМ ЖИЗНЬ!»</dc:title>
  <dc:creator>HP</dc:creator>
  <cp:lastModifiedBy>DNA7 X86</cp:lastModifiedBy>
  <cp:revision>59</cp:revision>
  <dcterms:created xsi:type="dcterms:W3CDTF">2010-03-30T17:06:06Z</dcterms:created>
  <dcterms:modified xsi:type="dcterms:W3CDTF">2013-02-25T17:29:32Z</dcterms:modified>
</cp:coreProperties>
</file>