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sldIdLst>
    <p:sldId id="256" r:id="rId2"/>
    <p:sldId id="265" r:id="rId3"/>
    <p:sldId id="257" r:id="rId4"/>
    <p:sldId id="262" r:id="rId5"/>
    <p:sldId id="267" r:id="rId6"/>
    <p:sldId id="258" r:id="rId7"/>
    <p:sldId id="259" r:id="rId8"/>
    <p:sldId id="271" r:id="rId9"/>
    <p:sldId id="264" r:id="rId10"/>
    <p:sldId id="260" r:id="rId11"/>
    <p:sldId id="261" r:id="rId12"/>
    <p:sldId id="268" r:id="rId13"/>
    <p:sldId id="269" r:id="rId14"/>
    <p:sldId id="270" r:id="rId15"/>
    <p:sldId id="263" r:id="rId16"/>
    <p:sldId id="266" r:id="rId1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70D8-90CE-4E15-9CC8-FE72BEBA8F4F}" type="datetimeFigureOut">
              <a:rPr lang="fr-FR"/>
              <a:pPr>
                <a:defRPr/>
              </a:pPr>
              <a:t>12/04/2016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090DA-6A32-4E62-A5D0-DCC87D307CF8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82526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B6319-1511-40BF-A893-EE00B5B59FBC}" type="datetimeFigureOut">
              <a:rPr lang="fr-FR"/>
              <a:pPr>
                <a:defRPr/>
              </a:pPr>
              <a:t>12/04/2016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E0C2A-EE93-4780-9B0D-6F41244BC115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90494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95600-F02E-4353-AA50-475F574FB1D3}" type="datetimeFigureOut">
              <a:rPr lang="fr-FR"/>
              <a:pPr>
                <a:defRPr/>
              </a:pPr>
              <a:t>12/04/2016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D1B8D-C096-4BB9-809F-769AB0016B7A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410761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0334-6E5E-4973-828B-3172B66C7C8C}" type="datetimeFigureOut">
              <a:rPr lang="fr-FR"/>
              <a:pPr>
                <a:defRPr/>
              </a:pPr>
              <a:t>12/04/2016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12458-5D49-4324-8D44-A1BAC608E2BD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52081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BCF50-A3AE-4643-8C0F-2066DAA43890}" type="datetimeFigureOut">
              <a:rPr lang="fr-FR"/>
              <a:pPr>
                <a:defRPr/>
              </a:pPr>
              <a:t>12/04/2016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278EB-9E10-47CC-ADC2-94A504ADAD27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79263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5E757-7039-48BB-BB51-BA9508372195}" type="datetimeFigureOut">
              <a:rPr lang="fr-FR"/>
              <a:pPr>
                <a:defRPr/>
              </a:pPr>
              <a:t>12/04/2016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CFEA0-5B12-4717-B88F-FFDF0486CD68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0487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E17F6-0648-4894-BF71-A4212E9148A3}" type="datetimeFigureOut">
              <a:rPr lang="fr-FR"/>
              <a:pPr>
                <a:defRPr/>
              </a:pPr>
              <a:t>12/04/2016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F3C96-D160-49B9-BC1D-05205EA17DE0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77130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3654D-C986-4605-9F7F-3779FB32C06E}" type="datetimeFigureOut">
              <a:rPr lang="fr-FR"/>
              <a:pPr>
                <a:defRPr/>
              </a:pPr>
              <a:t>12/04/2016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BD37F-9F27-4D1D-8AC2-0C9F6A41A42B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78915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6117B-9CA0-4EC5-9A74-5568190B611A}" type="datetimeFigureOut">
              <a:rPr lang="fr-FR"/>
              <a:pPr>
                <a:defRPr/>
              </a:pPr>
              <a:t>12/04/2016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0EDCB-05D1-40CF-9011-5FECC5F21932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18097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9A005-08D9-4A94-9BD2-E6FA25C090EE}" type="datetimeFigureOut">
              <a:rPr lang="fr-FR"/>
              <a:pPr>
                <a:defRPr/>
              </a:pPr>
              <a:t>12/04/2016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9B6EF-5A75-4696-8267-5F702C8D3E85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424309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57054-248A-4D84-9343-E811ED07BB94}" type="datetimeFigureOut">
              <a:rPr lang="fr-FR"/>
              <a:pPr>
                <a:defRPr/>
              </a:pPr>
              <a:t>12/04/2016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C3339-C073-4A56-B295-CDE7B98C805F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405699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 style du titre</a:t>
            </a:r>
            <a:endParaRPr lang="fr-CA" altLang="ru-RU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les styles du texte du masque</a:t>
            </a:r>
          </a:p>
          <a:p>
            <a:pPr lvl="1"/>
            <a:r>
              <a:rPr lang="fr-FR" altLang="ru-RU" smtClean="0"/>
              <a:t>Deuxième niveau</a:t>
            </a:r>
          </a:p>
          <a:p>
            <a:pPr lvl="2"/>
            <a:r>
              <a:rPr lang="fr-FR" altLang="ru-RU" smtClean="0"/>
              <a:t>Troisième niveau</a:t>
            </a:r>
          </a:p>
          <a:p>
            <a:pPr lvl="3"/>
            <a:r>
              <a:rPr lang="fr-FR" altLang="ru-RU" smtClean="0"/>
              <a:t>Quatrième niveau</a:t>
            </a:r>
          </a:p>
          <a:p>
            <a:pPr lvl="4"/>
            <a:r>
              <a:rPr lang="fr-FR" altLang="ru-RU" smtClean="0"/>
              <a:t>Cinquième niveau</a:t>
            </a:r>
            <a:endParaRPr lang="fr-CA" altLang="ru-RU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077D19-E7ED-411B-BC6C-0284B1D16D30}" type="datetimeFigureOut">
              <a:rPr lang="fr-FR"/>
              <a:pPr>
                <a:defRPr/>
              </a:pPr>
              <a:t>12/04/2016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B63A6F0-9F7D-415B-85B0-8C5FBF005433}" type="slidenum">
              <a:rPr lang="fr-CA" altLang="ru-RU"/>
              <a:pPr/>
              <a:t>‹#›</a:t>
            </a:fld>
            <a:endParaRPr lang="fr-C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83568" y="836712"/>
            <a:ext cx="8640960" cy="1008112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altLang="ru-RU" sz="3600" b="1" dirty="0" smtClean="0">
                <a:solidFill>
                  <a:srgbClr val="FF0000"/>
                </a:solidFill>
              </a:rPr>
              <a:t>Отчет о научной деятельности кафедры экономической теории </a:t>
            </a:r>
            <a:r>
              <a:rPr lang="ru-RU" altLang="ru-RU" sz="3600" b="1" dirty="0" err="1" smtClean="0">
                <a:solidFill>
                  <a:srgbClr val="FF0000"/>
                </a:solidFill>
              </a:rPr>
              <a:t>ИвГУ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/>
            </a:r>
            <a:br>
              <a:rPr lang="ru-RU" altLang="ru-RU" sz="3600" b="1" dirty="0" smtClean="0">
                <a:solidFill>
                  <a:srgbClr val="FF0000"/>
                </a:solidFill>
              </a:rPr>
            </a:br>
            <a:r>
              <a:rPr lang="ru-RU" altLang="ru-RU" sz="3600" b="1" dirty="0" smtClean="0">
                <a:solidFill>
                  <a:srgbClr val="FF0000"/>
                </a:solidFill>
              </a:rPr>
              <a:t>за  </a:t>
            </a:r>
            <a:r>
              <a:rPr lang="ru-RU" altLang="ru-RU" sz="3600" b="1" dirty="0">
                <a:solidFill>
                  <a:srgbClr val="FF0000"/>
                </a:solidFill>
                <a:ea typeface="+mn-ea"/>
                <a:cs typeface="+mn-cs"/>
              </a:rPr>
              <a:t>2011 – 2015 и 1 квартал 2016</a:t>
            </a:r>
            <a:r>
              <a:rPr lang="fr-CA" altLang="ru-RU" sz="3600" b="1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fr-CA" altLang="ru-RU" sz="3600" b="1" dirty="0">
                <a:solidFill>
                  <a:srgbClr val="FF0000"/>
                </a:solidFill>
                <a:ea typeface="+mn-ea"/>
                <a:cs typeface="+mn-cs"/>
              </a:rPr>
            </a:br>
            <a:endParaRPr lang="fr-CA" alt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895636" y="2204864"/>
            <a:ext cx="7416824" cy="897632"/>
          </a:xfrm>
        </p:spPr>
        <p:txBody>
          <a:bodyPr/>
          <a:lstStyle/>
          <a:p>
            <a:r>
              <a:rPr lang="ru-RU" altLang="ru-RU" sz="2600" b="1" i="1" dirty="0" smtClean="0">
                <a:solidFill>
                  <a:schemeClr val="tx1"/>
                </a:solidFill>
              </a:rPr>
              <a:t>К ученому совету экономического факультета </a:t>
            </a:r>
          </a:p>
          <a:p>
            <a:r>
              <a:rPr lang="ru-RU" altLang="ru-RU" sz="2600" b="1" i="1" dirty="0" smtClean="0">
                <a:solidFill>
                  <a:schemeClr val="tx1"/>
                </a:solidFill>
              </a:rPr>
              <a:t>12 апреля 2016 года</a:t>
            </a:r>
            <a:endParaRPr lang="fr-CA" altLang="ru-RU" sz="2600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579296" cy="548680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B050"/>
                </a:solidFill>
              </a:rPr>
              <a:t>Участие в конференциях 1 квартал 2016 г.</a:t>
            </a:r>
            <a:endParaRPr lang="fr-CA" alt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179512" y="548680"/>
            <a:ext cx="8964488" cy="630932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000" b="1" dirty="0" smtClean="0"/>
              <a:t>За первый квартал 2016 года члены кафедры приняли участие в 6 научных конференциях, в том числе в трех из них выступили организаторами (</a:t>
            </a:r>
            <a:r>
              <a:rPr lang="ru-RU" altLang="ru-RU" sz="2000" b="1" dirty="0" err="1" smtClean="0"/>
              <a:t>ИвГУ</a:t>
            </a:r>
            <a:r>
              <a:rPr lang="ru-RU" altLang="ru-RU" sz="2000" b="1" dirty="0" smtClean="0"/>
              <a:t> в списке вузов-организаторов, члены кафедры – в оргкомитете):</a:t>
            </a:r>
          </a:p>
          <a:p>
            <a:pPr algn="just">
              <a:spcBef>
                <a:spcPts val="0"/>
              </a:spcBef>
              <a:buAutoNum type="arabicParenR"/>
            </a:pPr>
            <a:r>
              <a:rPr lang="kk-KZ" sz="1800" dirty="0" smtClean="0"/>
              <a:t>Международная </a:t>
            </a:r>
            <a:r>
              <a:rPr lang="kk-KZ" sz="1800" dirty="0"/>
              <a:t>конференция</a:t>
            </a:r>
            <a:r>
              <a:rPr lang="kk-KZ" sz="1800" dirty="0">
                <a:solidFill>
                  <a:srgbClr val="FF0000"/>
                </a:solidFill>
              </a:rPr>
              <a:t> </a:t>
            </a:r>
            <a:r>
              <a:rPr lang="kk-KZ" sz="1800" b="1" i="1" dirty="0" smtClean="0">
                <a:solidFill>
                  <a:srgbClr val="FF0000"/>
                </a:solidFill>
              </a:rPr>
              <a:t>«</a:t>
            </a:r>
            <a:r>
              <a:rPr lang="kk-KZ" sz="1800" b="1" i="1" dirty="0">
                <a:solidFill>
                  <a:srgbClr val="FF0000"/>
                </a:solidFill>
              </a:rPr>
              <a:t>Эпистемология, науковедение, философия хозяйства, теоретическая (политическая) экономия как духовно-нравственные и интеллектуально-научные основания современного и перспективного мировозрения и миропереустройства</a:t>
            </a:r>
            <a:r>
              <a:rPr lang="kk-KZ" sz="1800" b="1" i="1" dirty="0" smtClean="0">
                <a:solidFill>
                  <a:srgbClr val="FF0000"/>
                </a:solidFill>
              </a:rPr>
              <a:t>» </a:t>
            </a:r>
            <a:r>
              <a:rPr lang="kk-KZ" sz="1800" b="1" i="1" dirty="0" smtClean="0"/>
              <a:t>(Казахстан, </a:t>
            </a:r>
            <a:r>
              <a:rPr lang="ru-RU" sz="1800" b="1" dirty="0" smtClean="0"/>
              <a:t>ун-т </a:t>
            </a:r>
            <a:r>
              <a:rPr lang="ru-RU" sz="1800" b="1" dirty="0"/>
              <a:t>«Туран-Астана</a:t>
            </a:r>
            <a:r>
              <a:rPr lang="ru-RU" sz="1800" b="1" dirty="0" smtClean="0"/>
              <a:t>», январь 2016) заочное участие</a:t>
            </a:r>
            <a:r>
              <a:rPr lang="ru-RU" sz="1800" b="1" dirty="0" smtClean="0">
                <a:solidFill>
                  <a:srgbClr val="00B050"/>
                </a:solidFill>
              </a:rPr>
              <a:t> - Б.Д. Бабаев </a:t>
            </a:r>
            <a:r>
              <a:rPr lang="ru-RU" sz="1800" b="1" i="1" dirty="0" smtClean="0"/>
              <a:t>(член оргкомитета)</a:t>
            </a:r>
            <a:r>
              <a:rPr lang="ru-RU" sz="1800" dirty="0" smtClean="0"/>
              <a:t>, </a:t>
            </a:r>
            <a:r>
              <a:rPr lang="ru-RU" sz="1800" b="1" dirty="0" smtClean="0">
                <a:solidFill>
                  <a:srgbClr val="00B050"/>
                </a:solidFill>
              </a:rPr>
              <a:t>Е. Е. Николаева</a:t>
            </a:r>
            <a:r>
              <a:rPr lang="kk-KZ" sz="2400" b="1" i="1" dirty="0" smtClean="0">
                <a:solidFill>
                  <a:srgbClr val="00B050"/>
                </a:solidFill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kk-KZ" sz="2400" b="1" i="1" dirty="0" smtClean="0">
              <a:solidFill>
                <a:srgbClr val="00B05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/>
              <a:t>2) </a:t>
            </a:r>
            <a:r>
              <a:rPr lang="en-US" sz="1800" dirty="0" smtClean="0"/>
              <a:t>III</a:t>
            </a:r>
            <a:r>
              <a:rPr lang="ru-RU" sz="1800" dirty="0" smtClean="0"/>
              <a:t> </a:t>
            </a:r>
            <a:r>
              <a:rPr lang="x-none" sz="1800" dirty="0" smtClean="0"/>
              <a:t> Международн</a:t>
            </a:r>
            <a:r>
              <a:rPr lang="ru-RU" sz="1800" dirty="0" err="1" smtClean="0"/>
              <a:t>ая</a:t>
            </a:r>
            <a:r>
              <a:rPr lang="x-none" sz="1800" dirty="0" smtClean="0"/>
              <a:t> научн</a:t>
            </a:r>
            <a:r>
              <a:rPr lang="ru-RU" sz="1800" dirty="0" err="1" smtClean="0"/>
              <a:t>ая</a:t>
            </a:r>
            <a:r>
              <a:rPr lang="x-none" sz="1800" dirty="0" smtClean="0"/>
              <a:t> конференци</a:t>
            </a:r>
            <a:r>
              <a:rPr lang="ru-RU" sz="1800" dirty="0" smtClean="0"/>
              <a:t>я </a:t>
            </a:r>
            <a:r>
              <a:rPr lang="ru-RU" sz="1800" b="1" dirty="0" smtClean="0">
                <a:solidFill>
                  <a:srgbClr val="FF0000"/>
                </a:solidFill>
              </a:rPr>
              <a:t>«</a:t>
            </a:r>
            <a:r>
              <a:rPr lang="ru-RU" sz="1800" b="1" dirty="0">
                <a:solidFill>
                  <a:srgbClr val="FF0000"/>
                </a:solidFill>
              </a:rPr>
              <a:t>ВОСПРОИЗВОДСТВО РОССИИ В </a:t>
            </a:r>
            <a:r>
              <a:rPr lang="en-US" sz="1800" b="1" dirty="0">
                <a:solidFill>
                  <a:srgbClr val="FF0000"/>
                </a:solidFill>
              </a:rPr>
              <a:t>XXI </a:t>
            </a:r>
            <a:r>
              <a:rPr lang="ru-RU" sz="1800" b="1" dirty="0">
                <a:solidFill>
                  <a:srgbClr val="FF0000"/>
                </a:solidFill>
              </a:rPr>
              <a:t>ВЕКЕ:</a:t>
            </a:r>
            <a:endParaRPr lang="ru-RU" sz="18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FF0000"/>
                </a:solidFill>
              </a:rPr>
              <a:t> диалектика регулируемого развития</a:t>
            </a:r>
            <a:r>
              <a:rPr lang="ru-RU" sz="1800" b="1" dirty="0" smtClean="0">
                <a:solidFill>
                  <a:srgbClr val="FF0000"/>
                </a:solidFill>
              </a:rPr>
              <a:t>»</a:t>
            </a:r>
            <a:r>
              <a:rPr lang="ru-RU" sz="1800" b="1" dirty="0" smtClean="0"/>
              <a:t>  </a:t>
            </a:r>
            <a:r>
              <a:rPr lang="ru-RU" sz="1800" dirty="0"/>
              <a:t>к 80-летию выхода в свет книги Дж. М. </a:t>
            </a:r>
            <a:r>
              <a:rPr lang="ru-RU" sz="1800" dirty="0" err="1"/>
              <a:t>Кейнса</a:t>
            </a:r>
            <a:endParaRPr lang="ru-RU" sz="1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/>
              <a:t> «Общая теория занятости, процента и денег</a:t>
            </a:r>
            <a:r>
              <a:rPr lang="ru-RU" sz="1800" dirty="0" smtClean="0"/>
              <a:t>» </a:t>
            </a:r>
            <a:r>
              <a:rPr lang="ru-RU" sz="1800" b="1" dirty="0" smtClean="0"/>
              <a:t>(</a:t>
            </a:r>
            <a:r>
              <a:rPr lang="ru-RU" sz="1800" b="1" i="1" dirty="0" smtClean="0"/>
              <a:t>Москва</a:t>
            </a:r>
            <a:r>
              <a:rPr lang="ru-RU" sz="1800" b="1" i="1" dirty="0"/>
              <a:t>, Финансовый </a:t>
            </a:r>
            <a:r>
              <a:rPr lang="ru-RU" sz="1800" b="1" i="1" dirty="0" smtClean="0"/>
              <a:t>ун-т</a:t>
            </a:r>
            <a:r>
              <a:rPr lang="ru-RU" sz="1800" b="1" i="1" dirty="0"/>
              <a:t>, 03-04 марта 2016 г</a:t>
            </a:r>
            <a:r>
              <a:rPr lang="ru-RU" sz="1800" b="1" i="1" dirty="0" smtClean="0"/>
              <a:t>.)</a:t>
            </a:r>
            <a:r>
              <a:rPr lang="ru-RU" sz="1800" dirty="0" smtClean="0"/>
              <a:t> очное участие за свой счет </a:t>
            </a:r>
            <a:r>
              <a:rPr lang="ru-RU" sz="1800" i="1" dirty="0" smtClean="0"/>
              <a:t>– </a:t>
            </a:r>
            <a:r>
              <a:rPr lang="ru-RU" sz="1800" b="1" i="1" dirty="0" smtClean="0">
                <a:solidFill>
                  <a:srgbClr val="00B050"/>
                </a:solidFill>
              </a:rPr>
              <a:t>Е. Е. Николаева </a:t>
            </a:r>
            <a:r>
              <a:rPr lang="ru-RU" sz="1800" b="1" i="1" dirty="0" smtClean="0"/>
              <a:t>(член оргкомитета), </a:t>
            </a:r>
            <a:r>
              <a:rPr lang="ru-RU" sz="1800" b="1" i="1" dirty="0" smtClean="0">
                <a:solidFill>
                  <a:srgbClr val="00B050"/>
                </a:solidFill>
              </a:rPr>
              <a:t>Т. В. Азарова – аспирант</a:t>
            </a:r>
          </a:p>
          <a:p>
            <a:pPr marL="0" indent="0" algn="r"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3) </a:t>
            </a:r>
            <a:r>
              <a:rPr lang="en-US" sz="1800" cap="all" dirty="0"/>
              <a:t>II </a:t>
            </a:r>
            <a:r>
              <a:rPr lang="ru-RU" sz="1800" cap="all" dirty="0" err="1" smtClean="0"/>
              <a:t>САНКТ-ПЕТЕРБУрГСКий</a:t>
            </a:r>
            <a:r>
              <a:rPr lang="x-none" sz="1800" cap="all" dirty="0" smtClean="0"/>
              <a:t> экономическ</a:t>
            </a:r>
            <a:r>
              <a:rPr lang="ru-RU" sz="1800" cap="all" dirty="0" err="1" smtClean="0"/>
              <a:t>ий</a:t>
            </a:r>
            <a:r>
              <a:rPr lang="ru-RU" sz="1800" cap="all" dirty="0" smtClean="0"/>
              <a:t> КОНГРЕСС (</a:t>
            </a:r>
            <a:r>
              <a:rPr lang="ru-RU" sz="1800" cap="all" dirty="0"/>
              <a:t>СПЭК -2016</a:t>
            </a:r>
            <a:r>
              <a:rPr lang="ru-RU" sz="1800" cap="all" dirty="0" smtClean="0"/>
              <a:t>) </a:t>
            </a:r>
            <a:r>
              <a:rPr lang="x-none" sz="1800" b="1" cap="all" dirty="0" smtClean="0">
                <a:solidFill>
                  <a:srgbClr val="FF0000"/>
                </a:solidFill>
              </a:rPr>
              <a:t>«</a:t>
            </a:r>
            <a:r>
              <a:rPr lang="x-none" sz="1800" b="1" cap="all" dirty="0">
                <a:solidFill>
                  <a:srgbClr val="FF0000"/>
                </a:solidFill>
              </a:rPr>
              <a:t>Форсайт "Россия": </a:t>
            </a:r>
            <a:r>
              <a:rPr lang="x-none" sz="1800" b="1" cap="all" dirty="0" smtClean="0">
                <a:solidFill>
                  <a:srgbClr val="FF0000"/>
                </a:solidFill>
              </a:rPr>
              <a:t>новое </a:t>
            </a:r>
            <a:r>
              <a:rPr lang="x-none" sz="1800" b="1" cap="all" dirty="0">
                <a:solidFill>
                  <a:srgbClr val="FF0000"/>
                </a:solidFill>
              </a:rPr>
              <a:t>производство для новой экономики</a:t>
            </a:r>
            <a:r>
              <a:rPr lang="x-none" sz="1800" b="1" cap="all" dirty="0" smtClean="0">
                <a:solidFill>
                  <a:srgbClr val="FF0000"/>
                </a:solidFill>
              </a:rPr>
              <a:t>»</a:t>
            </a:r>
            <a:r>
              <a:rPr lang="ru-RU" sz="1800" b="1" cap="all" dirty="0" smtClean="0">
                <a:solidFill>
                  <a:srgbClr val="FF0000"/>
                </a:solidFill>
              </a:rPr>
              <a:t>,</a:t>
            </a:r>
            <a:r>
              <a:rPr lang="x-none" sz="1800" b="1" cap="all" dirty="0" smtClean="0">
                <a:solidFill>
                  <a:srgbClr val="FF0000"/>
                </a:solidFill>
              </a:rPr>
              <a:t> </a:t>
            </a:r>
            <a:r>
              <a:rPr lang="x-none" sz="1800" b="1" dirty="0" smtClean="0"/>
              <a:t>2</a:t>
            </a:r>
            <a:r>
              <a:rPr lang="ru-RU" sz="1800" b="1" dirty="0"/>
              <a:t>2 </a:t>
            </a:r>
            <a:r>
              <a:rPr lang="x-none" sz="1800" b="1" dirty="0"/>
              <a:t>марта 201</a:t>
            </a:r>
            <a:r>
              <a:rPr lang="ru-RU" sz="1800" b="1" dirty="0"/>
              <a:t>6 </a:t>
            </a:r>
            <a:r>
              <a:rPr lang="x-none" sz="1800" b="1" dirty="0"/>
              <a:t>г., </a:t>
            </a:r>
            <a:endParaRPr lang="ru-RU" sz="1800" b="1" dirty="0" smtClean="0"/>
          </a:p>
          <a:p>
            <a:pPr marL="0" indent="0" algn="r">
              <a:buNone/>
            </a:pPr>
            <a:r>
              <a:rPr lang="x-none" sz="1800" b="1" dirty="0" smtClean="0"/>
              <a:t>Санкт-Петербург</a:t>
            </a:r>
            <a:r>
              <a:rPr lang="ru-RU" sz="1800" b="1" dirty="0" smtClean="0"/>
              <a:t>, </a:t>
            </a:r>
            <a:r>
              <a:rPr lang="x-none" sz="1800" b="1" dirty="0" smtClean="0"/>
              <a:t>Санкт-Петербургский </a:t>
            </a:r>
            <a:r>
              <a:rPr lang="ru-RU" sz="1800" b="1" dirty="0"/>
              <a:t>научный центр </a:t>
            </a:r>
            <a:r>
              <a:rPr lang="ru-RU" sz="1800" b="1" dirty="0" smtClean="0"/>
              <a:t>РАН </a:t>
            </a:r>
            <a:r>
              <a:rPr lang="ru-RU" sz="1800" b="1" dirty="0" smtClean="0">
                <a:solidFill>
                  <a:srgbClr val="FF0000"/>
                </a:solidFill>
              </a:rPr>
              <a:t>– </a:t>
            </a:r>
            <a:r>
              <a:rPr lang="ru-RU" sz="1800" b="1" i="1" dirty="0" smtClean="0"/>
              <a:t>Очное </a:t>
            </a:r>
          </a:p>
          <a:p>
            <a:pPr marL="0" indent="0" algn="r">
              <a:buNone/>
            </a:pPr>
            <a:r>
              <a:rPr lang="ru-RU" sz="1800" b="1" i="1" dirty="0" smtClean="0"/>
              <a:t>участие за счет принимающей стороны - </a:t>
            </a:r>
            <a:r>
              <a:rPr lang="ru-RU" sz="1800" b="1" i="1" dirty="0" err="1" smtClean="0">
                <a:solidFill>
                  <a:srgbClr val="00B050"/>
                </a:solidFill>
              </a:rPr>
              <a:t>Е.Е.Николаева</a:t>
            </a:r>
            <a:r>
              <a:rPr lang="ru-RU" sz="1800" b="1" i="1" dirty="0" smtClean="0">
                <a:solidFill>
                  <a:srgbClr val="00B050"/>
                </a:solidFill>
              </a:rPr>
              <a:t>, </a:t>
            </a:r>
            <a:r>
              <a:rPr lang="ru-RU" sz="1800" b="1" i="1" dirty="0" err="1" smtClean="0">
                <a:solidFill>
                  <a:srgbClr val="00B050"/>
                </a:solidFill>
              </a:rPr>
              <a:t>А.И.Новиков</a:t>
            </a:r>
            <a:r>
              <a:rPr lang="ru-RU" sz="1800" b="1" i="1" dirty="0" smtClean="0">
                <a:solidFill>
                  <a:srgbClr val="00B050"/>
                </a:solidFill>
              </a:rPr>
              <a:t>, </a:t>
            </a:r>
          </a:p>
          <a:p>
            <a:pPr marL="0" indent="0" algn="r">
              <a:buNone/>
            </a:pPr>
            <a:r>
              <a:rPr lang="ru-RU" sz="1800" b="1" i="1" dirty="0" smtClean="0">
                <a:solidFill>
                  <a:srgbClr val="00B050"/>
                </a:solidFill>
              </a:rPr>
              <a:t>В. В. Солдатов, Н. В. </a:t>
            </a:r>
            <a:r>
              <a:rPr lang="ru-RU" sz="1800" b="1" i="1" dirty="0" err="1" smtClean="0">
                <a:solidFill>
                  <a:srgbClr val="00B050"/>
                </a:solidFill>
              </a:rPr>
              <a:t>Боровкова</a:t>
            </a:r>
            <a:r>
              <a:rPr lang="ru-RU" sz="1800" b="1" i="1" dirty="0" smtClean="0">
                <a:solidFill>
                  <a:srgbClr val="00B050"/>
                </a:solidFill>
              </a:rPr>
              <a:t>, Т. В. </a:t>
            </a:r>
            <a:r>
              <a:rPr lang="ru-RU" sz="1800" b="1" i="1" dirty="0">
                <a:solidFill>
                  <a:srgbClr val="00B050"/>
                </a:solidFill>
              </a:rPr>
              <a:t>Азарова</a:t>
            </a:r>
            <a:r>
              <a:rPr lang="ru-RU" sz="1800" b="1" i="1" dirty="0" smtClean="0">
                <a:solidFill>
                  <a:srgbClr val="00B050"/>
                </a:solidFill>
              </a:rPr>
              <a:t>, </a:t>
            </a:r>
          </a:p>
          <a:p>
            <a:pPr marL="0" indent="0" algn="r">
              <a:buNone/>
            </a:pPr>
            <a:r>
              <a:rPr lang="ru-RU" sz="1800" b="1" i="1" dirty="0" smtClean="0">
                <a:solidFill>
                  <a:srgbClr val="00B050"/>
                </a:solidFill>
              </a:rPr>
              <a:t>с каф. </a:t>
            </a:r>
            <a:r>
              <a:rPr lang="ru-RU" sz="1800" b="1" i="1" dirty="0">
                <a:solidFill>
                  <a:srgbClr val="00B050"/>
                </a:solidFill>
              </a:rPr>
              <a:t>менеджмента </a:t>
            </a:r>
            <a:r>
              <a:rPr lang="ru-RU" sz="1800" b="1" i="1" dirty="0" smtClean="0">
                <a:solidFill>
                  <a:srgbClr val="00B050"/>
                </a:solidFill>
              </a:rPr>
              <a:t> – А</a:t>
            </a:r>
            <a:r>
              <a:rPr lang="ru-RU" sz="1800" b="1" i="1" dirty="0">
                <a:solidFill>
                  <a:srgbClr val="00B050"/>
                </a:solidFill>
              </a:rPr>
              <a:t>. Ю. </a:t>
            </a:r>
            <a:r>
              <a:rPr lang="ru-RU" sz="1800" b="1" i="1" dirty="0" err="1">
                <a:solidFill>
                  <a:srgbClr val="00B050"/>
                </a:solidFill>
              </a:rPr>
              <a:t>Кособуцкая</a:t>
            </a:r>
            <a:endParaRPr lang="ru-RU" sz="1800" b="1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800" i="1" dirty="0">
              <a:solidFill>
                <a:srgbClr val="00B05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buNone/>
            </a:pPr>
            <a:endParaRPr lang="fr-CA" altLang="ru-RU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79512" y="31177"/>
            <a:ext cx="8229600" cy="418058"/>
          </a:xfrm>
        </p:spPr>
        <p:txBody>
          <a:bodyPr/>
          <a:lstStyle/>
          <a:p>
            <a:r>
              <a:rPr lang="ru-RU" altLang="ru-RU" sz="4000" b="1" dirty="0" smtClean="0">
                <a:solidFill>
                  <a:srgbClr val="00B050"/>
                </a:solidFill>
              </a:rPr>
              <a:t>1 квартал 2016 год (продолжение)</a:t>
            </a:r>
            <a:endParaRPr lang="fr-CA" altLang="ru-RU" sz="4000" dirty="0" smtClean="0"/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5832648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dirty="0" smtClean="0"/>
              <a:t>4) </a:t>
            </a:r>
            <a:r>
              <a:rPr lang="en-US" sz="1800" dirty="0" smtClean="0"/>
              <a:t>XV</a:t>
            </a:r>
            <a:r>
              <a:rPr lang="en-US" sz="1800" dirty="0"/>
              <a:t> </a:t>
            </a:r>
            <a:r>
              <a:rPr lang="ru-RU" sz="1800" dirty="0" smtClean="0"/>
              <a:t>Международная научная конференция </a:t>
            </a:r>
            <a:r>
              <a:rPr lang="ru-RU" sz="1800" b="1" dirty="0" smtClean="0"/>
              <a:t>«</a:t>
            </a:r>
            <a:r>
              <a:rPr lang="ru-RU" sz="1800" b="1" dirty="0"/>
              <a:t>Государство, общество, церковь в истории России </a:t>
            </a:r>
            <a:r>
              <a:rPr lang="en-US" sz="1800" b="1" dirty="0"/>
              <a:t>XX</a:t>
            </a:r>
            <a:r>
              <a:rPr lang="ru-RU" sz="1800" b="1" dirty="0"/>
              <a:t>-</a:t>
            </a:r>
            <a:r>
              <a:rPr lang="en-US" sz="1800" b="1" dirty="0"/>
              <a:t>XXI</a:t>
            </a:r>
            <a:r>
              <a:rPr lang="ru-RU" sz="1800" b="1" dirty="0"/>
              <a:t> вв</a:t>
            </a:r>
            <a:r>
              <a:rPr lang="ru-RU" sz="1800" dirty="0" smtClean="0"/>
              <a:t>.» 23–24 марта 2016 г. </a:t>
            </a:r>
            <a:r>
              <a:rPr lang="ru-RU" sz="1800" dirty="0" err="1" smtClean="0"/>
              <a:t>ИвГУ</a:t>
            </a:r>
            <a:r>
              <a:rPr lang="ru-RU" sz="1800" dirty="0" smtClean="0"/>
              <a:t>, исторический фак-т – 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B050"/>
                </a:solidFill>
              </a:rPr>
              <a:t>А. Б. Берендеева</a:t>
            </a:r>
            <a:endParaRPr lang="ru-RU" sz="1800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altLang="ru-RU" sz="1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1800" dirty="0" smtClean="0"/>
              <a:t>5) </a:t>
            </a:r>
            <a:r>
              <a:rPr lang="en-US" sz="1800" dirty="0"/>
              <a:t>IV</a:t>
            </a:r>
            <a:r>
              <a:rPr lang="ru-RU" sz="1800" dirty="0"/>
              <a:t> </a:t>
            </a:r>
            <a:r>
              <a:rPr lang="ru-RU" sz="1800" dirty="0" smtClean="0"/>
              <a:t>Международная научно-практическая конференция, посвященная </a:t>
            </a:r>
            <a:r>
              <a:rPr lang="ru-RU" sz="1800" dirty="0"/>
              <a:t>памяти известного ученого и крупного </a:t>
            </a:r>
            <a:r>
              <a:rPr lang="ru-RU" sz="1800" dirty="0" smtClean="0"/>
              <a:t>организатора </a:t>
            </a:r>
            <a:r>
              <a:rPr lang="ru-RU" sz="1800" dirty="0"/>
              <a:t>экономической науки Юга России доктора </a:t>
            </a:r>
            <a:r>
              <a:rPr lang="ru-RU" sz="1800" dirty="0" smtClean="0"/>
              <a:t>экономических </a:t>
            </a:r>
            <a:r>
              <a:rPr lang="ru-RU" sz="1800" dirty="0"/>
              <a:t>наук, профессора А.Ф. </a:t>
            </a:r>
            <a:r>
              <a:rPr lang="ru-RU" sz="1800" dirty="0" smtClean="0"/>
              <a:t>Сидорова </a:t>
            </a:r>
            <a:r>
              <a:rPr lang="ru-RU" sz="1800" b="1" dirty="0" smtClean="0">
                <a:solidFill>
                  <a:srgbClr val="FF0000"/>
                </a:solidFill>
              </a:rPr>
              <a:t>«ФЕНОМЕН </a:t>
            </a:r>
            <a:r>
              <a:rPr lang="ru-RU" sz="1800" b="1" dirty="0">
                <a:solidFill>
                  <a:srgbClr val="FF0000"/>
                </a:solidFill>
              </a:rPr>
              <a:t>РЫНОЧНОГО ХОЗЯЙСТВА: </a:t>
            </a:r>
            <a:r>
              <a:rPr lang="ru-RU" sz="1800" b="1" dirty="0" smtClean="0">
                <a:solidFill>
                  <a:srgbClr val="FF0000"/>
                </a:solidFill>
              </a:rPr>
              <a:t>ОТ </a:t>
            </a:r>
            <a:r>
              <a:rPr lang="ru-RU" sz="1800" b="1" dirty="0">
                <a:solidFill>
                  <a:srgbClr val="FF0000"/>
                </a:solidFill>
              </a:rPr>
              <a:t>ИСТОКОВ ДО НАШИХ </a:t>
            </a:r>
            <a:r>
              <a:rPr lang="ru-RU" sz="1800" b="1" dirty="0" smtClean="0">
                <a:solidFill>
                  <a:srgbClr val="FF0000"/>
                </a:solidFill>
              </a:rPr>
              <a:t>ДНЕЙ»</a:t>
            </a:r>
            <a:r>
              <a:rPr lang="ru-RU" sz="1800" b="1" dirty="0" smtClean="0"/>
              <a:t> г</a:t>
            </a:r>
            <a:r>
              <a:rPr lang="ru-RU" sz="1800" b="1" dirty="0"/>
              <a:t>. Сочи (п. Хоста)</a:t>
            </a:r>
            <a:endParaRPr lang="ru-RU" sz="1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/>
              <a:t>30 марта-3 апреля 2016 г</a:t>
            </a:r>
            <a:r>
              <a:rPr lang="ru-RU" sz="1800" b="1" dirty="0" smtClean="0"/>
              <a:t>. очное участие за свой счет – </a:t>
            </a:r>
            <a:r>
              <a:rPr lang="ru-RU" sz="1800" b="1" i="1" dirty="0" smtClean="0">
                <a:solidFill>
                  <a:srgbClr val="00B050"/>
                </a:solidFill>
              </a:rPr>
              <a:t>Е. Е. Николаева </a:t>
            </a:r>
            <a:r>
              <a:rPr lang="ru-RU" sz="1800" b="1" i="1" dirty="0" smtClean="0"/>
              <a:t>(член оргкомитета), </a:t>
            </a:r>
            <a:r>
              <a:rPr lang="ru-RU" sz="1800" b="1" i="1" dirty="0" smtClean="0">
                <a:solidFill>
                  <a:srgbClr val="00B050"/>
                </a:solidFill>
              </a:rPr>
              <a:t>Т. В. Азарова (с кафедры бухучета – доцент А. В. </a:t>
            </a:r>
            <a:r>
              <a:rPr lang="ru-RU" sz="1800" b="1" i="1" dirty="0" err="1" smtClean="0">
                <a:solidFill>
                  <a:srgbClr val="00B050"/>
                </a:solidFill>
              </a:rPr>
              <a:t>Закорюкина</a:t>
            </a:r>
            <a:r>
              <a:rPr lang="ru-RU" sz="1800" b="1" i="1" dirty="0" smtClean="0">
                <a:solidFill>
                  <a:srgbClr val="00B050"/>
                </a:solidFill>
              </a:rPr>
              <a:t>, с кафедры менеджмента – доцент А. Ю. </a:t>
            </a:r>
            <a:r>
              <a:rPr lang="ru-RU" sz="1800" b="1" i="1" dirty="0" err="1" smtClean="0">
                <a:solidFill>
                  <a:srgbClr val="00B050"/>
                </a:solidFill>
              </a:rPr>
              <a:t>Кособуцкая</a:t>
            </a:r>
            <a:r>
              <a:rPr lang="ru-RU" sz="1800" b="1" i="1" dirty="0" smtClean="0">
                <a:solidFill>
                  <a:srgbClr val="00B050"/>
                </a:solidFill>
              </a:rPr>
              <a:t>) </a:t>
            </a:r>
            <a:endParaRPr lang="ru-RU" sz="1800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altLang="ru-RU" sz="1400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altLang="ru-RU" sz="1800" dirty="0" smtClean="0"/>
              <a:t>6) </a:t>
            </a:r>
            <a:r>
              <a:rPr lang="ru-RU" sz="1800" dirty="0"/>
              <a:t>Научная конференция </a:t>
            </a:r>
            <a:r>
              <a:rPr lang="ru-RU" sz="1800" b="1" dirty="0" smtClean="0"/>
              <a:t>«</a:t>
            </a:r>
            <a:r>
              <a:rPr lang="ru-RU" sz="1800" b="1" dirty="0"/>
              <a:t>Новая Россия: современная идеология патриотизма, нового образования, новой организации общества</a:t>
            </a:r>
            <a:r>
              <a:rPr lang="ru-RU" sz="1800" b="1" dirty="0" smtClean="0"/>
              <a:t>», Иваново,  ЧОУ «Институт управления» 28 </a:t>
            </a:r>
            <a:r>
              <a:rPr lang="ru-RU" sz="1800" b="1" dirty="0"/>
              <a:t>марта 2016 года </a:t>
            </a:r>
            <a:r>
              <a:rPr lang="ru-RU" sz="1800" dirty="0" smtClean="0"/>
              <a:t>(в рамках </a:t>
            </a:r>
            <a:r>
              <a:rPr lang="ru-RU" sz="1800" dirty="0"/>
              <a:t>проекта «Формирование новой модели патриотически ориентированного образования и воспитания в России», реализуемого </a:t>
            </a:r>
            <a:r>
              <a:rPr lang="ru-RU" sz="1800" b="1" dirty="0"/>
              <a:t>при </a:t>
            </a:r>
            <a:r>
              <a:rPr lang="ru-RU" sz="1800" b="1" i="1" dirty="0"/>
              <a:t>государственной поддержке, в форме гранта </a:t>
            </a:r>
            <a:r>
              <a:rPr lang="ru-RU" sz="1800" i="1" dirty="0"/>
              <a:t>в соответствии c распоряжением Президента Российской Федерации от 01.04.2015 № 79-рп и на основании конкурса, проведенного Обществом «Знание» </a:t>
            </a:r>
            <a:r>
              <a:rPr lang="ru-RU" sz="1800" i="1" dirty="0" smtClean="0"/>
              <a:t>России) – </a:t>
            </a:r>
            <a:r>
              <a:rPr lang="ru-RU" sz="1800" b="1" i="1" dirty="0" smtClean="0">
                <a:solidFill>
                  <a:srgbClr val="00B050"/>
                </a:solidFill>
              </a:rPr>
              <a:t>А. И. Новиков, Е. Е. Николаева</a:t>
            </a:r>
            <a:endParaRPr lang="ru-RU" sz="1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CA" alt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Многоуровневое </a:t>
            </a:r>
            <a:r>
              <a:rPr lang="ru-RU" sz="2800" b="1" dirty="0">
                <a:solidFill>
                  <a:srgbClr val="7030A0"/>
                </a:solidFill>
              </a:rPr>
              <a:t>общественное воспроизводство: вопросы теории и </a:t>
            </a:r>
            <a:r>
              <a:rPr lang="ru-RU" sz="2800" b="1" dirty="0" smtClean="0">
                <a:solidFill>
                  <a:srgbClr val="7030A0"/>
                </a:solidFill>
              </a:rPr>
              <a:t>практики: сб. науч. трудов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32323"/>
            <a:ext cx="9036496" cy="2412701"/>
          </a:xfrm>
        </p:spPr>
        <p:txBody>
          <a:bodyPr/>
          <a:lstStyle/>
          <a:p>
            <a:pPr marL="0" indent="0">
              <a:buNone/>
            </a:pPr>
            <a:r>
              <a:rPr lang="ru-RU" sz="1800" u="sng" dirty="0"/>
              <a:t>Кафедра РЕГУЛЯРНО с 2002 года издает</a:t>
            </a:r>
            <a:r>
              <a:rPr lang="ru-RU" sz="1800" dirty="0"/>
              <a:t> Межвузовский сборник (2 номера в год – осенний и весенний), в котором рассматривается обширный круг проблем, связанных с многообразными процессами общественного и регионального экономического развития России (вопросы развития промышленности и других сфер материального производства, структурные сдвиги в народном хозяйстве, проблематика территориального развития, научно-технического прогресса и др.). </a:t>
            </a:r>
          </a:p>
          <a:p>
            <a:pPr marL="0" indent="0">
              <a:buNone/>
            </a:pPr>
            <a:r>
              <a:rPr lang="ru-RU" sz="1800" b="1" dirty="0"/>
              <a:t>С 2012 года периодическое издание включено в Российский индекс цитирования (РИНЦ</a:t>
            </a:r>
            <a:r>
              <a:rPr lang="ru-RU" sz="1800" b="1" dirty="0" smtClean="0"/>
              <a:t>)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433659"/>
            <a:ext cx="2454500" cy="33774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33658"/>
            <a:ext cx="4503313" cy="337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94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39147"/>
            <a:ext cx="7020272" cy="157018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Вестник Ивановского государственного университета. Серия «Экономика»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://elibrary.ru/jcovers/2223282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91064"/>
            <a:ext cx="1824722" cy="2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2204864"/>
            <a:ext cx="68407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Кафедра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ответственна за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выпуск «Вестника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ИвГУ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(проф. Бабаев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Б.Д. –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главный редактор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проф. Иродова Е. Е. –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зам.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главного редактора,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доц. Николаева Е. Е. – член редколлегии). </a:t>
            </a:r>
          </a:p>
          <a:p>
            <a:r>
              <a:rPr lang="ru-RU" sz="2400" b="1" dirty="0" smtClean="0">
                <a:latin typeface="Times New Roman" panose="02020603050405020304" pitchFamily="18" charset="0"/>
              </a:rPr>
              <a:t>С 2012 года Вестник выходит под серией «Экономика». В 2015 г. выпущено 4 номера.</a:t>
            </a:r>
          </a:p>
          <a:p>
            <a:r>
              <a:rPr lang="ru-RU" sz="2400" b="1" dirty="0" smtClean="0">
                <a:latin typeface="Times New Roman" panose="02020603050405020304" pitchFamily="18" charset="0"/>
              </a:rPr>
              <a:t>Журнал держится на инициативе и энтузиазме профессора Б. Д. Бабаева, коллектива кафедры, включая ведущего </a:t>
            </a:r>
            <a:r>
              <a:rPr lang="ru-RU" sz="2400" b="1" dirty="0" err="1" smtClean="0">
                <a:latin typeface="Times New Roman" panose="02020603050405020304" pitchFamily="18" charset="0"/>
              </a:rPr>
              <a:t>документоведа</a:t>
            </a:r>
            <a:r>
              <a:rPr lang="ru-RU" sz="2400" b="1" dirty="0" smtClean="0">
                <a:latin typeface="Times New Roman" panose="02020603050405020304" pitchFamily="18" charset="0"/>
              </a:rPr>
              <a:t> С.Г. Коновалову, а также работе ответственного секретаря журнала доцента С. Г. </a:t>
            </a:r>
            <a:r>
              <a:rPr lang="ru-RU" sz="2400" b="1" dirty="0" err="1" smtClean="0">
                <a:latin typeface="Times New Roman" panose="02020603050405020304" pitchFamily="18" charset="0"/>
              </a:rPr>
              <a:t>Езерской</a:t>
            </a:r>
            <a:r>
              <a:rPr lang="ru-RU" sz="2400" b="1" dirty="0" smtClean="0">
                <a:latin typeface="Times New Roman" panose="02020603050405020304" pitchFamily="18" charset="0"/>
              </a:rPr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48948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Гранты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813549"/>
              </p:ext>
            </p:extLst>
          </p:nvPr>
        </p:nvGraphicFramePr>
        <p:xfrm>
          <a:off x="323528" y="2893105"/>
          <a:ext cx="8582051" cy="35677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37435"/>
                <a:gridCol w="1008112"/>
                <a:gridCol w="792088"/>
                <a:gridCol w="720080"/>
                <a:gridCol w="648072"/>
                <a:gridCol w="792088"/>
                <a:gridCol w="720080"/>
                <a:gridCol w="864096"/>
              </a:tblGrid>
              <a:tr h="679911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Показатель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45" marR="60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Единицы  </a:t>
                      </a:r>
                      <a:r>
                        <a:rPr lang="ru-RU" sz="1600" dirty="0" err="1" smtClean="0">
                          <a:effectLst/>
                        </a:rPr>
                        <a:t>измере-ния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45" marR="60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45" marR="60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45" marR="60245" marT="0" marB="0" anchor="ctr"/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45" marR="60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45" marR="60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45" marR="60245" marT="0" marB="0" anchor="ctr"/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Всего </a:t>
                      </a:r>
                    </a:p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 5 лет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45" marR="60245" marT="0" marB="0" anchor="ctr"/>
                </a:tc>
              </a:tr>
              <a:tr h="108546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  НИР, выполняемых в коллективе,  по программам и грантам с оплатой труда, всего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45" marR="60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шт.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45" marR="602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 заявка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45" marR="60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45" marR="60245" marT="0" marB="0" anchor="ctr"/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45" marR="60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Заявка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45" marR="60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 Заявки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45" marR="60245" marT="0" marB="0" anchor="ctr"/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45" marR="60245" marT="0" marB="0" anchor="ctr"/>
                </a:tc>
              </a:tr>
              <a:tr h="108546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Объем НИР, выполняемых в коллективе,  по программам и грантам с оплатой труда, всего из них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45" marR="60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тыс.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45" marR="602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45" marR="60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45" marR="60245" marT="0" marB="0" anchor="ctr"/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45" marR="60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45" marR="60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45" marR="60245" marT="0" marB="0" anchor="ctr"/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45" marR="60245" marT="0" marB="0" anchor="ctr"/>
                </a:tc>
              </a:tr>
              <a:tr h="71689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фундаментальные исследования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45" marR="60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тыс. руб.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45" marR="602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45" marR="60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45" marR="60245" marT="0" marB="0" anchor="ctr"/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45" marR="60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45" marR="60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45" marR="60245" marT="0" marB="0" anchor="ctr"/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45" marR="60245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980728"/>
            <a:ext cx="86540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2012 – 2013 гг. выполнялся грант РФФИ «Инновационные подходы по формированию экономического пространства депрессивного региона в интересах устойчивого развития территории цивилизованного уровня: методология, теория, прикладные аспекты (по материалам Ивановской области)», № проекта 12-06-97525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41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Гранты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4006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24 марта 2016 года выигран грант </a:t>
            </a:r>
            <a:r>
              <a:rPr lang="ru-RU" sz="2000" b="1" cap="all" dirty="0"/>
              <a:t>РГНФ </a:t>
            </a:r>
            <a:r>
              <a:rPr lang="ru-RU" sz="2000" dirty="0"/>
              <a:t>Региональный конкурс "Центральная Россия: прошлое, настоящее, будущее" 2016 – Ивановская </a:t>
            </a:r>
            <a:r>
              <a:rPr lang="ru-RU" sz="2000" dirty="0" smtClean="0"/>
              <a:t>область. </a:t>
            </a:r>
            <a:r>
              <a:rPr lang="ru-RU" sz="2000" dirty="0"/>
              <a:t>Тема: </a:t>
            </a:r>
            <a:r>
              <a:rPr lang="ru-RU" sz="2000" b="1" dirty="0"/>
              <a:t>«Фундаментальные проблемы регионального воспроизводства, пути, методы и механизмы их решения». </a:t>
            </a:r>
            <a:r>
              <a:rPr lang="ru-RU" sz="2000" b="1" dirty="0" smtClean="0"/>
              <a:t>115 тыс. – РГНФ, 115 тыс. – Ивановская область (230 тыс. на 2016 год).</a:t>
            </a:r>
          </a:p>
          <a:p>
            <a:pPr marL="0" indent="0">
              <a:buNone/>
            </a:pPr>
            <a:r>
              <a:rPr lang="ru-RU" sz="2000" dirty="0" smtClean="0"/>
              <a:t>Участники – 8 человек, в том числе члены кафедры, аспиранты и соискатели ученой степени кафедры: </a:t>
            </a:r>
            <a:endParaRPr lang="ru-RU" sz="2000" dirty="0"/>
          </a:p>
          <a:p>
            <a:pPr marL="0" indent="0">
              <a:buNone/>
            </a:pPr>
            <a:r>
              <a:rPr lang="ru-RU" sz="2000" b="1" i="1" dirty="0"/>
              <a:t>Николаева Е. Е. </a:t>
            </a:r>
            <a:r>
              <a:rPr lang="ru-RU" sz="2000" b="1" i="1" dirty="0" smtClean="0"/>
              <a:t>– руководитель, Бабаев Б. Д., </a:t>
            </a:r>
            <a:r>
              <a:rPr lang="ru-RU" sz="2000" b="1" i="1" dirty="0" err="1"/>
              <a:t>Боровкова</a:t>
            </a:r>
            <a:r>
              <a:rPr lang="ru-RU" sz="2000" b="1" i="1" dirty="0"/>
              <a:t> Н.В.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>Зайцева Н.Е</a:t>
            </a:r>
            <a:r>
              <a:rPr lang="ru-RU" sz="2000" b="1" i="1" dirty="0" smtClean="0"/>
              <a:t>. – аспирант, </a:t>
            </a:r>
            <a:r>
              <a:rPr lang="ru-RU" sz="2000" b="1" i="1" dirty="0"/>
              <a:t>Сергеева М.Е</a:t>
            </a:r>
            <a:r>
              <a:rPr lang="ru-RU" sz="2000" b="1" i="1" dirty="0" smtClean="0"/>
              <a:t>. – соискатель</a:t>
            </a:r>
          </a:p>
          <a:p>
            <a:pPr marL="0" indent="0">
              <a:buNone/>
            </a:pPr>
            <a:r>
              <a:rPr lang="ru-RU" sz="2000" i="1" dirty="0" smtClean="0"/>
              <a:t>Преподаватели факультета – </a:t>
            </a:r>
            <a:r>
              <a:rPr lang="ru-RU" sz="2000" i="1" dirty="0" err="1" smtClean="0"/>
              <a:t>Еерская</a:t>
            </a:r>
            <a:r>
              <a:rPr lang="ru-RU" sz="2000" i="1" dirty="0" smtClean="0"/>
              <a:t> С. Г,, Попова Т. К., </a:t>
            </a:r>
            <a:r>
              <a:rPr lang="ru-RU" sz="2000" i="1" dirty="0" err="1" smtClean="0"/>
              <a:t>Малёнкина</a:t>
            </a:r>
            <a:r>
              <a:rPr lang="ru-RU" sz="2000" i="1" dirty="0" smtClean="0"/>
              <a:t> Т. М.</a:t>
            </a:r>
            <a:endParaRPr lang="ru-RU" sz="2000" i="1" dirty="0"/>
          </a:p>
          <a:p>
            <a:pPr marL="0" indent="0">
              <a:buNone/>
            </a:pPr>
            <a:endParaRPr lang="ru-RU" sz="2000" b="1" cap="all" dirty="0" smtClean="0"/>
          </a:p>
          <a:p>
            <a:pPr marL="0" indent="0">
              <a:buNone/>
            </a:pPr>
            <a:r>
              <a:rPr lang="ru-RU" sz="2000" dirty="0" smtClean="0"/>
              <a:t>В 2015 г. подана Заявка на грант Президента РФ (ведущая экономическая школа)  </a:t>
            </a:r>
            <a:r>
              <a:rPr lang="ru-RU" sz="2000" b="1" dirty="0" smtClean="0"/>
              <a:t>«Симбиоз политэкономии и институциональной экономики (с учетом конкретно-экономических подходов) как перспективное направление развития экономической теории» , рук. Б. Д. </a:t>
            </a:r>
            <a:r>
              <a:rPr lang="ru-RU" sz="2000" b="1" dirty="0" smtClean="0"/>
              <a:t>Бабаев </a:t>
            </a:r>
            <a:r>
              <a:rPr lang="ru-RU" sz="2000" dirty="0" smtClean="0"/>
              <a:t>(заявка находится на рассмотрении).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8466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672052" cy="5114702"/>
          </a:xfrm>
        </p:spPr>
      </p:pic>
      <p:sp>
        <p:nvSpPr>
          <p:cNvPr id="5" name="TextBox 4"/>
          <p:cNvSpPr txBox="1"/>
          <p:nvPr/>
        </p:nvSpPr>
        <p:spPr>
          <a:xfrm>
            <a:off x="3779912" y="6308725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15.02.2015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0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143" y="130622"/>
            <a:ext cx="7499354" cy="121014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Кафедра Экономической теории – лучшая кафедра в рейтинге </a:t>
            </a:r>
            <a:r>
              <a:rPr lang="ru-RU" sz="2800" b="1" dirty="0" err="1" smtClean="0">
                <a:solidFill>
                  <a:srgbClr val="FF0000"/>
                </a:solidFill>
              </a:rPr>
              <a:t>ИвГУ</a:t>
            </a:r>
            <a:r>
              <a:rPr lang="ru-RU" sz="2800" b="1" dirty="0" smtClean="0">
                <a:solidFill>
                  <a:srgbClr val="FF0000"/>
                </a:solidFill>
              </a:rPr>
              <a:t> за 2012 год –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основана в 1945 году (70 лет!)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52" y="1628800"/>
            <a:ext cx="7632848" cy="506957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2" y="130622"/>
            <a:ext cx="1441950" cy="142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53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634082"/>
          </a:xfrm>
        </p:spPr>
        <p:txBody>
          <a:bodyPr/>
          <a:lstStyle/>
          <a:p>
            <a:r>
              <a:rPr lang="ru-RU" altLang="ru-RU" dirty="0" smtClean="0"/>
              <a:t>Кадровый состав кафедры (8 чел.)</a:t>
            </a:r>
            <a:endParaRPr lang="fr-CA" altLang="ru-RU" dirty="0" smtClean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837743"/>
              </p:ext>
            </p:extLst>
          </p:nvPr>
        </p:nvGraphicFramePr>
        <p:xfrm>
          <a:off x="251520" y="1124744"/>
          <a:ext cx="8593245" cy="49499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08312"/>
                <a:gridCol w="2160240"/>
                <a:gridCol w="2016224"/>
                <a:gridCol w="1608469"/>
              </a:tblGrid>
              <a:tr h="66570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ФИО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Ученая степень,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звание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Должность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</a:rPr>
                        <a:t>Коэффи-циент</a:t>
                      </a:r>
                      <a:r>
                        <a:rPr lang="ru-RU" sz="2400" dirty="0" smtClean="0">
                          <a:effectLst/>
                        </a:rPr>
                        <a:t> </a:t>
                      </a:r>
                      <a:r>
                        <a:rPr lang="ru-RU" sz="2400" dirty="0" err="1" smtClean="0">
                          <a:effectLst/>
                        </a:rPr>
                        <a:t>совмеще-ния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</a:tr>
              <a:tr h="4423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1. Николаева</a:t>
                      </a:r>
                      <a:r>
                        <a:rPr lang="ru-RU" sz="2400" dirty="0">
                          <a:effectLst/>
                        </a:rPr>
                        <a:t> Е. Е.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Д.э.н., доцент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Зав.кафедрой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</a:tr>
              <a:tr h="44909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2. Бабаев</a:t>
                      </a:r>
                      <a:r>
                        <a:rPr lang="ru-RU" sz="2400" dirty="0">
                          <a:effectLst/>
                        </a:rPr>
                        <a:t> Б. Д.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Д.э.н., </a:t>
                      </a:r>
                      <a:r>
                        <a:rPr lang="ru-RU" sz="2400" dirty="0" smtClean="0">
                          <a:effectLst/>
                        </a:rPr>
                        <a:t>проф.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Профессор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0,25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</a:tr>
              <a:tr h="47758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3. Берендеева</a:t>
                      </a:r>
                      <a:r>
                        <a:rPr lang="ru-RU" sz="2400" dirty="0">
                          <a:effectLst/>
                        </a:rPr>
                        <a:t> А. Б.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Д.э.н., доцент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Профессор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</a:tr>
              <a:tr h="43904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4. </a:t>
                      </a:r>
                      <a:r>
                        <a:rPr lang="ru-RU" sz="2400" dirty="0" err="1" smtClean="0">
                          <a:effectLst/>
                        </a:rPr>
                        <a:t>Боровкова</a:t>
                      </a:r>
                      <a:r>
                        <a:rPr lang="ru-RU" sz="2400" dirty="0">
                          <a:effectLst/>
                        </a:rPr>
                        <a:t> Н. В.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К.э.н., доцент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Доцент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</a:tr>
              <a:tr h="46920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5. Иродова</a:t>
                      </a:r>
                      <a:r>
                        <a:rPr lang="ru-RU" sz="2400" dirty="0">
                          <a:effectLst/>
                        </a:rPr>
                        <a:t> Е. Е.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Д.э.н., </a:t>
                      </a:r>
                      <a:r>
                        <a:rPr lang="ru-RU" sz="2400" dirty="0" smtClean="0">
                          <a:effectLst/>
                        </a:rPr>
                        <a:t>проф.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Профессор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</a:tr>
              <a:tr h="47590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6. Новиков</a:t>
                      </a:r>
                      <a:r>
                        <a:rPr lang="ru-RU" sz="2400" dirty="0">
                          <a:effectLst/>
                        </a:rPr>
                        <a:t> А. И.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Д.э.н., </a:t>
                      </a:r>
                      <a:r>
                        <a:rPr lang="ru-RU" sz="2400" dirty="0" smtClean="0">
                          <a:effectLst/>
                        </a:rPr>
                        <a:t>проф.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Профессор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0,25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</a:tr>
              <a:tr h="4356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7. Солдатов</a:t>
                      </a:r>
                      <a:r>
                        <a:rPr lang="ru-RU" sz="2400" dirty="0">
                          <a:effectLst/>
                        </a:rPr>
                        <a:t> В. В.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К.э.н., доцент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Доцент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</a:tr>
              <a:tr h="46585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8. Коновалова</a:t>
                      </a:r>
                      <a:r>
                        <a:rPr lang="ru-RU" sz="2400" dirty="0">
                          <a:effectLst/>
                        </a:rPr>
                        <a:t> С. Г.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Ведущий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до-</a:t>
                      </a:r>
                      <a:r>
                        <a:rPr lang="ru-RU" sz="2400" dirty="0" err="1" smtClean="0">
                          <a:effectLst/>
                        </a:rPr>
                        <a:t>кументовед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81" marR="67281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905" y="188640"/>
            <a:ext cx="8784976" cy="46072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Показатели результатов научной деятельности в РИНЦ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477523"/>
              </p:ext>
            </p:extLst>
          </p:nvPr>
        </p:nvGraphicFramePr>
        <p:xfrm>
          <a:off x="107504" y="649363"/>
          <a:ext cx="8891343" cy="58248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66898"/>
                <a:gridCol w="2360829"/>
                <a:gridCol w="1987872"/>
                <a:gridCol w="1987872"/>
                <a:gridCol w="1987872"/>
              </a:tblGrid>
              <a:tr h="1915541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№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ФИО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Число публикаций в РИНЦ (на сайте http://elibrary.ru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</a:rPr>
                        <a:t>) 7.04.2016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Число цитирований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 РИНЦ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/>
                        </a:rPr>
                        <a:t>(на сайте http://elibrary.ru</a:t>
                      </a:r>
                      <a:r>
                        <a:rPr lang="ru-RU" sz="2400" dirty="0" smtClean="0">
                          <a:effectLst/>
                        </a:rPr>
                        <a:t>) 7.04.2016</a:t>
                      </a: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Индекс </a:t>
                      </a:r>
                      <a:r>
                        <a:rPr lang="ru-RU" sz="2400" dirty="0" err="1">
                          <a:effectLst/>
                        </a:rPr>
                        <a:t>Хирша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 РИНЦ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/>
                        </a:rPr>
                        <a:t>(на сайте http://elibrary.ru</a:t>
                      </a:r>
                      <a:r>
                        <a:rPr lang="ru-RU" sz="2400" dirty="0" smtClean="0">
                          <a:effectLst/>
                        </a:rPr>
                        <a:t>) 7.04.2016</a:t>
                      </a: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19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6985000" algn="l"/>
                        </a:tabLs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Николаева Е. Е.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79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187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22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985000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Бабаев Б. Д.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196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339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194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985000" algn="l"/>
                        </a:tabLst>
                      </a:pPr>
                      <a:r>
                        <a:rPr lang="ru-RU" sz="2400" dirty="0" smtClean="0">
                          <a:effectLst/>
                        </a:rPr>
                        <a:t>3.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Берендеева А. Б.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54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98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194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985000" algn="l"/>
                        </a:tabLst>
                      </a:pPr>
                      <a:r>
                        <a:rPr lang="ru-RU" sz="2400" dirty="0" smtClean="0">
                          <a:effectLst/>
                        </a:rPr>
                        <a:t>4.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Боровкова Н. В.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32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50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027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985000" algn="l"/>
                        </a:tabLst>
                      </a:pPr>
                      <a:r>
                        <a:rPr lang="ru-RU" sz="2400" dirty="0" smtClean="0">
                          <a:effectLst/>
                        </a:rPr>
                        <a:t>5.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Иродова Е. Е.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57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52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62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985000" algn="l"/>
                        </a:tabLst>
                      </a:pPr>
                      <a:r>
                        <a:rPr lang="ru-RU" sz="2400" dirty="0" smtClean="0">
                          <a:effectLst/>
                        </a:rPr>
                        <a:t>6.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Новиков А. И</a:t>
                      </a:r>
                      <a:r>
                        <a:rPr lang="ru-RU" sz="2400" dirty="0" smtClean="0">
                          <a:effectLst/>
                        </a:rPr>
                        <a:t>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99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159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194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985000" algn="l"/>
                        </a:tabLst>
                      </a:pPr>
                      <a:r>
                        <a:rPr lang="ru-RU" sz="2400" dirty="0" smtClean="0">
                          <a:effectLst/>
                        </a:rPr>
                        <a:t>7. 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Солдатов В. В.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259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altLang="ru-RU" b="1" i="1" dirty="0" smtClean="0">
                <a:solidFill>
                  <a:srgbClr val="FF0000"/>
                </a:solidFill>
              </a:rPr>
              <a:t>Научная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4525963"/>
          </a:xfrm>
        </p:spPr>
        <p:txBody>
          <a:bodyPr/>
          <a:lstStyle/>
          <a:p>
            <a:r>
              <a:rPr lang="ru-RU" dirty="0"/>
              <a:t>С начала 60-х годов XX века благодаря активной позиции научных руководителей и консультантов, а также поддержке руководства </a:t>
            </a:r>
            <a:r>
              <a:rPr lang="ru-RU" dirty="0" err="1"/>
              <a:t>ИвГУ</a:t>
            </a:r>
            <a:r>
              <a:rPr lang="ru-RU" dirty="0"/>
              <a:t>, кафедре удалось подготовить </a:t>
            </a:r>
            <a:r>
              <a:rPr lang="ru-RU" dirty="0">
                <a:solidFill>
                  <a:srgbClr val="C00000"/>
                </a:solidFill>
              </a:rPr>
              <a:t>102 кандидата наук </a:t>
            </a:r>
            <a:r>
              <a:rPr lang="ru-RU" dirty="0"/>
              <a:t>(аспиранты, соискатели) и </a:t>
            </a:r>
            <a:r>
              <a:rPr lang="ru-RU" dirty="0">
                <a:solidFill>
                  <a:srgbClr val="C00000"/>
                </a:solidFill>
              </a:rPr>
              <a:t>18 докторов наук </a:t>
            </a:r>
            <a:r>
              <a:rPr lang="ru-RU" dirty="0"/>
              <a:t>(преподаватели, докторанты, соискатели).</a:t>
            </a:r>
          </a:p>
          <a:p>
            <a:r>
              <a:rPr lang="ru-RU" dirty="0" smtClean="0"/>
              <a:t> За </a:t>
            </a:r>
            <a:r>
              <a:rPr lang="ru-RU" dirty="0" smtClean="0">
                <a:solidFill>
                  <a:srgbClr val="C00000"/>
                </a:solidFill>
              </a:rPr>
              <a:t>2011 – 2015 </a:t>
            </a:r>
            <a:r>
              <a:rPr lang="ru-RU" dirty="0" smtClean="0"/>
              <a:t>годы кафедрой подготовлено </a:t>
            </a:r>
            <a:r>
              <a:rPr lang="ru-RU" dirty="0" smtClean="0">
                <a:solidFill>
                  <a:srgbClr val="C00000"/>
                </a:solidFill>
              </a:rPr>
              <a:t>18 кандидатов наук и 2 доктора наук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60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altLang="ru-RU" b="1" i="1" dirty="0" smtClean="0">
                <a:solidFill>
                  <a:srgbClr val="FF0000"/>
                </a:solidFill>
              </a:rPr>
              <a:t>Научная деятельность</a:t>
            </a:r>
            <a:endParaRPr lang="fr-CA" altLang="ru-RU" b="1" i="1" dirty="0" smtClean="0">
              <a:solidFill>
                <a:srgbClr val="FF0000"/>
              </a:solidFill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23528" y="2204864"/>
            <a:ext cx="95210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19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564439"/>
              </p:ext>
            </p:extLst>
          </p:nvPr>
        </p:nvGraphicFramePr>
        <p:xfrm>
          <a:off x="179512" y="908720"/>
          <a:ext cx="8812053" cy="52075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608512"/>
                <a:gridCol w="720080"/>
                <a:gridCol w="720080"/>
                <a:gridCol w="720080"/>
                <a:gridCol w="648072"/>
                <a:gridCol w="648072"/>
                <a:gridCol w="747157"/>
              </a:tblGrid>
              <a:tr h="82446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Показатель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5 лет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23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Диссертации на соискание ученой степени кандидата наук,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подготовленные на кафедре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52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из них штатными работниками вуза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66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Диссертации на соискание ученой степени доктора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наук, подготовленные на кафедре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27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из них штатными работниками вуза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Опубликовано научных монографий, глав в 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монографиях, </a:t>
                      </a:r>
                      <a:r>
                        <a:rPr lang="ru-RU" sz="1600" b="1" i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  из них за рубежом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Опубликовано статей в рецензируемых журналах – всего, из них 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233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в научных журналах, включенных в Российский научный индекс цитирования (РИНЦ)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в российских журналах, включенных в перечень ВАК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Rectangle 13">
            <a:hlinkClick r:id=""/>
          </p:cNvPr>
          <p:cNvSpPr>
            <a:spLocks noChangeArrowheads="1"/>
          </p:cNvSpPr>
          <p:nvPr/>
        </p:nvSpPr>
        <p:spPr bwMode="auto">
          <a:xfrm>
            <a:off x="179512" y="723865"/>
            <a:ext cx="88120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15008" y="0"/>
            <a:ext cx="8928992" cy="1143000"/>
          </a:xfrm>
        </p:spPr>
        <p:txBody>
          <a:bodyPr/>
          <a:lstStyle/>
          <a:p>
            <a:r>
              <a:rPr lang="ru-RU" altLang="ru-RU" sz="3600" b="1" i="1" dirty="0" smtClean="0">
                <a:solidFill>
                  <a:srgbClr val="FF0000"/>
                </a:solidFill>
              </a:rPr>
              <a:t>Результативность научной деятельности (продолжение)</a:t>
            </a:r>
            <a:endParaRPr lang="fr-CA" altLang="ru-RU" sz="3600" b="1" i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397845"/>
              </p:ext>
            </p:extLst>
          </p:nvPr>
        </p:nvGraphicFramePr>
        <p:xfrm>
          <a:off x="215008" y="1916832"/>
          <a:ext cx="8749481" cy="30839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645024"/>
                <a:gridCol w="720080"/>
                <a:gridCol w="648072"/>
                <a:gridCol w="720080"/>
                <a:gridCol w="648072"/>
                <a:gridCol w="648072"/>
                <a:gridCol w="720081"/>
              </a:tblGrid>
              <a:tr h="90866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Журналы или сборники научных трудов,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изданные при участии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 </a:t>
                      </a:r>
                      <a:r>
                        <a:rPr lang="ru-RU" sz="16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редколлегиях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изданий </a:t>
                      </a:r>
                      <a:r>
                        <a:rPr lang="ru-RU" sz="1600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штатных работников вуза, членов кафедры – всего, из них: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61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журналов + сб. науч. тр.  </a:t>
                      </a: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15+2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13+2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13+2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12+2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13+2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66+10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97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сборников трудов международных и всероссийских конференций, симпозиумов и т.п., проведенных на базе </a:t>
                      </a:r>
                      <a:r>
                        <a:rPr lang="ru-RU" sz="1600" dirty="0" err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ИвГУ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71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Премии, награды и дипломы, полученные членами коллектива за научные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достижения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07213"/>
              </p:ext>
            </p:extLst>
          </p:nvPr>
        </p:nvGraphicFramePr>
        <p:xfrm>
          <a:off x="215006" y="1092364"/>
          <a:ext cx="8749482" cy="82446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646755"/>
                <a:gridCol w="726056"/>
                <a:gridCol w="640367"/>
                <a:gridCol w="720080"/>
                <a:gridCol w="648072"/>
                <a:gridCol w="648072"/>
                <a:gridCol w="720080"/>
              </a:tblGrid>
              <a:tr h="82446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Показатель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5 лет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728805"/>
              </p:ext>
            </p:extLst>
          </p:nvPr>
        </p:nvGraphicFramePr>
        <p:xfrm>
          <a:off x="215006" y="5000806"/>
          <a:ext cx="8749482" cy="141921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645026"/>
                <a:gridCol w="720080"/>
                <a:gridCol w="648072"/>
                <a:gridCol w="720080"/>
                <a:gridCol w="648072"/>
                <a:gridCol w="648072"/>
                <a:gridCol w="720080"/>
              </a:tblGrid>
              <a:tr h="751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международных и  (или) всероссийских научных и (или) научно-практических конференций,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организованных при участии членов кафедры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всего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из них с изданием сборника трудов</a:t>
                      </a: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48" marR="64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Выполнение требований ВАК в кандидатам в состав </a:t>
            </a:r>
            <a:r>
              <a:rPr lang="ru-RU" sz="3200" b="1" dirty="0" err="1" smtClean="0">
                <a:solidFill>
                  <a:srgbClr val="7030A0"/>
                </a:solidFill>
              </a:rPr>
              <a:t>диссоветов</a:t>
            </a:r>
            <a:r>
              <a:rPr lang="ru-RU" sz="3200" b="1" dirty="0" smtClean="0">
                <a:solidFill>
                  <a:srgbClr val="7030A0"/>
                </a:solidFill>
              </a:rPr>
              <a:t> (2011 – 2015)</a:t>
            </a:r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462629"/>
              </p:ext>
            </p:extLst>
          </p:nvPr>
        </p:nvGraphicFramePr>
        <p:xfrm>
          <a:off x="457200" y="1600200"/>
          <a:ext cx="843528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760"/>
                <a:gridCol w="2811760"/>
                <a:gridCol w="2811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ФИО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Количество </a:t>
                      </a:r>
                      <a:r>
                        <a:rPr lang="ru-RU" sz="2800" dirty="0" err="1" smtClean="0"/>
                        <a:t>ВАКовских</a:t>
                      </a:r>
                      <a:r>
                        <a:rPr lang="ru-RU" sz="2800" dirty="0" smtClean="0"/>
                        <a:t> статей (минимум 5)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Количество монографий (глав в монографиях) (минимум 1)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Бабаев Б. Д.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Николаева Е. Е.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 (2)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Берендеева А. Б.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Иродова Е. Е.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Новиков А. И.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 (3)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393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Публикации 2016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880" y="836712"/>
            <a:ext cx="8928992" cy="5832648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 smtClean="0"/>
              <a:t>1) </a:t>
            </a:r>
            <a:r>
              <a:rPr lang="ru-RU" sz="2400" i="1" dirty="0" smtClean="0">
                <a:solidFill>
                  <a:srgbClr val="7030A0"/>
                </a:solidFill>
              </a:rPr>
              <a:t>Особенности </a:t>
            </a:r>
            <a:r>
              <a:rPr lang="ru-RU" sz="2400" i="1" dirty="0">
                <a:solidFill>
                  <a:srgbClr val="7030A0"/>
                </a:solidFill>
              </a:rPr>
              <a:t>развития российского национального хозяйства и отечественной экономической мысли</a:t>
            </a:r>
            <a:r>
              <a:rPr lang="ru-RU" sz="2400" i="1" dirty="0">
                <a:solidFill>
                  <a:srgbClr val="FF0000"/>
                </a:solidFill>
              </a:rPr>
              <a:t>: </a:t>
            </a:r>
            <a:r>
              <a:rPr lang="ru-RU" sz="2400" b="1" i="1" dirty="0">
                <a:solidFill>
                  <a:srgbClr val="FF0000"/>
                </a:solidFill>
              </a:rPr>
              <a:t>учеб. пособие </a:t>
            </a:r>
            <a:r>
              <a:rPr lang="ru-RU" sz="2400" i="1" dirty="0"/>
              <a:t>спецкурса по истории экономической мысли / под общ. ред. д-ра </a:t>
            </a:r>
            <a:r>
              <a:rPr lang="ru-RU" sz="2400" i="1" dirty="0" err="1"/>
              <a:t>экон</a:t>
            </a:r>
            <a:r>
              <a:rPr lang="ru-RU" sz="2400" i="1" dirty="0"/>
              <a:t>. наук С. С. Мишурова. – Иваново, 2016. – 213 с. (13,35 </a:t>
            </a:r>
            <a:r>
              <a:rPr lang="ru-RU" sz="2400" i="1" dirty="0" err="1"/>
              <a:t>п.л</a:t>
            </a:r>
            <a:r>
              <a:rPr lang="ru-RU" sz="2400" i="1" dirty="0" smtClean="0"/>
              <a:t>.) – </a:t>
            </a:r>
            <a:r>
              <a:rPr lang="ru-RU" sz="2400" i="1" dirty="0" smtClean="0">
                <a:solidFill>
                  <a:srgbClr val="FF0000"/>
                </a:solidFill>
              </a:rPr>
              <a:t>главы подготовлены </a:t>
            </a:r>
            <a:r>
              <a:rPr lang="ru-RU" sz="2400" i="1" dirty="0" err="1" smtClean="0">
                <a:solidFill>
                  <a:srgbClr val="FF0000"/>
                </a:solidFill>
              </a:rPr>
              <a:t>Е.Е.Николаевой</a:t>
            </a:r>
            <a:r>
              <a:rPr lang="ru-RU" sz="2400" i="1" dirty="0" smtClean="0">
                <a:solidFill>
                  <a:srgbClr val="FF0000"/>
                </a:solidFill>
              </a:rPr>
              <a:t>, Б. Д. Бабаевым, В. </a:t>
            </a:r>
            <a:r>
              <a:rPr lang="ru-RU" sz="2400" i="1" dirty="0" err="1" smtClean="0">
                <a:solidFill>
                  <a:srgbClr val="FF0000"/>
                </a:solidFill>
              </a:rPr>
              <a:t>В.Солдатовым</a:t>
            </a:r>
            <a:endParaRPr lang="ru-RU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2) </a:t>
            </a:r>
            <a:r>
              <a:rPr lang="ru-RU" sz="2400" dirty="0" smtClean="0">
                <a:solidFill>
                  <a:srgbClr val="FF0000"/>
                </a:solidFill>
              </a:rPr>
              <a:t>3 главы в монографии </a:t>
            </a:r>
            <a:r>
              <a:rPr lang="ru-RU" sz="2400" dirty="0" smtClean="0"/>
              <a:t>«Феномен рыночного хозяйства: от истоков до наших дней» (Москва – Краснодар) (</a:t>
            </a:r>
            <a:r>
              <a:rPr lang="ru-RU" sz="2400" i="1" dirty="0" smtClean="0"/>
              <a:t>Е. Е. Николаева</a:t>
            </a:r>
            <a:r>
              <a:rPr lang="ru-RU" sz="2400" dirty="0" smtClean="0"/>
              <a:t>)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3 статьи в материалах конференций </a:t>
            </a:r>
            <a:r>
              <a:rPr lang="ru-RU" sz="2400" dirty="0" smtClean="0"/>
              <a:t>(</a:t>
            </a:r>
            <a:r>
              <a:rPr lang="ru-RU" sz="2400" i="1" dirty="0" smtClean="0"/>
              <a:t>А. Б. Берендеева, Е. Е. Николаева, Б. Д. Бабаев)</a:t>
            </a:r>
            <a:r>
              <a:rPr lang="ru-RU" sz="2400" dirty="0" smtClean="0"/>
              <a:t>, </a:t>
            </a:r>
          </a:p>
          <a:p>
            <a:pPr marL="0" indent="0">
              <a:buNone/>
            </a:pPr>
            <a:r>
              <a:rPr lang="ru-RU" sz="2400" b="1" dirty="0" smtClean="0"/>
              <a:t>3) </a:t>
            </a:r>
            <a:r>
              <a:rPr lang="ru-RU" sz="2400" b="1" dirty="0" smtClean="0">
                <a:solidFill>
                  <a:srgbClr val="FF0000"/>
                </a:solidFill>
              </a:rPr>
              <a:t>в </a:t>
            </a:r>
            <a:r>
              <a:rPr lang="ru-RU" sz="2400" b="1" dirty="0">
                <a:solidFill>
                  <a:srgbClr val="FF0000"/>
                </a:solidFill>
              </a:rPr>
              <a:t>печати</a:t>
            </a:r>
            <a:r>
              <a:rPr lang="ru-RU" sz="2400" b="1" dirty="0" smtClean="0">
                <a:solidFill>
                  <a:srgbClr val="FF0000"/>
                </a:solidFill>
              </a:rPr>
              <a:t>: </a:t>
            </a:r>
            <a:r>
              <a:rPr lang="ru-RU" sz="2400" b="1" dirty="0" smtClean="0"/>
              <a:t>- </a:t>
            </a:r>
            <a:r>
              <a:rPr lang="ru-RU" sz="2400" b="1" dirty="0">
                <a:solidFill>
                  <a:srgbClr val="7030A0"/>
                </a:solidFill>
              </a:rPr>
              <a:t>2 статьи в </a:t>
            </a:r>
            <a:r>
              <a:rPr lang="ru-RU" sz="2400" b="1" dirty="0" err="1">
                <a:solidFill>
                  <a:srgbClr val="7030A0"/>
                </a:solidFill>
              </a:rPr>
              <a:t>ВАКовских</a:t>
            </a:r>
            <a:r>
              <a:rPr lang="ru-RU" sz="2400" b="1" dirty="0">
                <a:solidFill>
                  <a:srgbClr val="7030A0"/>
                </a:solidFill>
              </a:rPr>
              <a:t> журналах </a:t>
            </a:r>
            <a:r>
              <a:rPr lang="ru-RU" sz="2400" b="1" dirty="0"/>
              <a:t>(</a:t>
            </a:r>
            <a:r>
              <a:rPr lang="ru-RU" sz="2400" b="1" i="1" dirty="0"/>
              <a:t>Новиков А. И., Николаева Е. Е.) (</a:t>
            </a:r>
            <a:r>
              <a:rPr lang="ru-RU" sz="2400" b="1" dirty="0"/>
              <a:t>ожидается выход в апреле-мае).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- Монография: </a:t>
            </a:r>
            <a:r>
              <a:rPr lang="ru-RU" sz="2400" dirty="0"/>
              <a:t>Коробова, О.О. </a:t>
            </a:r>
            <a:r>
              <a:rPr lang="ru-RU" sz="2400" b="1" i="1" dirty="0"/>
              <a:t>Берендеева, А.Б. Культура и культурное пространство региона: традиции, инновации : науч. изд. / О. О. Коробова, А. Б. Берендеева. – Иваново : Иван. гос. ун-т, 2016. – 228 с. 13,3 </a:t>
            </a:r>
            <a:r>
              <a:rPr lang="ru-RU" sz="2400" b="1" i="1" dirty="0" err="1"/>
              <a:t>п.л</a:t>
            </a:r>
            <a:r>
              <a:rPr lang="ru-RU" sz="2400" b="1" i="1" dirty="0"/>
              <a:t>.  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403419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Кафедра экономической теории 2011-2015</Template>
  <TotalTime>344</TotalTime>
  <Words>1259</Words>
  <Application>Microsoft Office PowerPoint</Application>
  <PresentationFormat>Экран (4:3)</PresentationFormat>
  <Paragraphs>314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Thème Office</vt:lpstr>
      <vt:lpstr>Отчет о научной деятельности кафедры экономической теории ИвГУ за  2011 – 2015 и 1 квартал 2016 </vt:lpstr>
      <vt:lpstr>Кафедра Экономической теории – лучшая кафедра в рейтинге ИвГУ за 2012 год –  основана в 1945 году (70 лет!)</vt:lpstr>
      <vt:lpstr>Кадровый состав кафедры (8 чел.)</vt:lpstr>
      <vt:lpstr>Показатели результатов научной деятельности в РИНЦ</vt:lpstr>
      <vt:lpstr>Научная деятельность</vt:lpstr>
      <vt:lpstr>Научная деятельность</vt:lpstr>
      <vt:lpstr>Результативность научной деятельности (продолжение)</vt:lpstr>
      <vt:lpstr>Выполнение требований ВАК в кандидатам в состав диссоветов (2011 – 2015)</vt:lpstr>
      <vt:lpstr>Публикации 2016</vt:lpstr>
      <vt:lpstr>Участие в конференциях 1 квартал 2016 г.</vt:lpstr>
      <vt:lpstr>1 квартал 2016 год (продолжение)</vt:lpstr>
      <vt:lpstr>Многоуровневое общественное воспроизводство: вопросы теории и практики: сб. науч. трудов</vt:lpstr>
      <vt:lpstr>Вестник Ивановского государственного университета. Серия «Экономика»</vt:lpstr>
      <vt:lpstr>Гранты</vt:lpstr>
      <vt:lpstr>Гранты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научной деятельности кафедры экономической теории ИвГУ</dc:title>
  <dc:creator>admins</dc:creator>
  <cp:lastModifiedBy>admins</cp:lastModifiedBy>
  <cp:revision>55</cp:revision>
  <cp:lastPrinted>2016-04-07T17:31:51Z</cp:lastPrinted>
  <dcterms:created xsi:type="dcterms:W3CDTF">2016-04-07T15:27:48Z</dcterms:created>
  <dcterms:modified xsi:type="dcterms:W3CDTF">2016-04-12T17:11:32Z</dcterms:modified>
</cp:coreProperties>
</file>