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303" r:id="rId3"/>
    <p:sldId id="282" r:id="rId4"/>
    <p:sldId id="283" r:id="rId5"/>
    <p:sldId id="284" r:id="rId6"/>
    <p:sldId id="302" r:id="rId7"/>
    <p:sldId id="287" r:id="rId8"/>
    <p:sldId id="262" r:id="rId9"/>
    <p:sldId id="263" r:id="rId10"/>
    <p:sldId id="264" r:id="rId11"/>
    <p:sldId id="266" r:id="rId12"/>
    <p:sldId id="269" r:id="rId13"/>
    <p:sldId id="279" r:id="rId14"/>
    <p:sldId id="270" r:id="rId15"/>
    <p:sldId id="295" r:id="rId16"/>
    <p:sldId id="304" r:id="rId17"/>
    <p:sldId id="305" r:id="rId18"/>
    <p:sldId id="307" r:id="rId19"/>
    <p:sldId id="306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D1113F"/>
    <a:srgbClr val="CCFF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3" autoAdjust="0"/>
    <p:restoredTop sz="94943" autoAdjust="0"/>
  </p:normalViewPr>
  <p:slideViewPr>
    <p:cSldViewPr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13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F6A6-7EF9-4201-B832-97C330D55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A46F-C174-40F2-843D-B5B13478E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098FD-1442-40EF-B3A1-2EC2A398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78D2-6010-4E60-9508-D385272E4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A972-D6A8-490F-883A-7B5CB73FF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5188-26AD-4258-A68E-B38C658C8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031F-2B7F-4159-8DC4-405467BF6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25B8-D05D-4360-894B-2B2060494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5B83-4FD6-4E54-870F-2CA6F3E04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D101-C850-4A74-80CD-691CEC836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31C9C-1DCB-4C35-A995-E74A087A5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D020-10FB-421F-AFE3-5CA71F6D9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3022-48FE-4504-9CB1-F6EC6403B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26C8-535C-4396-A4AF-D76F65498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E778-84D3-4740-9171-248F72C5E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035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035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035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ABF61F-B1AB-422C-9357-1EB60D481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  <p:sldLayoutId id="2147483739" r:id="rId12"/>
    <p:sldLayoutId id="2147483738" r:id="rId13"/>
    <p:sldLayoutId id="2147483737" r:id="rId14"/>
    <p:sldLayoutId id="2147483736" r:id="rId15"/>
  </p:sldLayoutIdLst>
  <p:transition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slide0017_imag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524125"/>
            <a:ext cx="71993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6688" y="4860925"/>
            <a:ext cx="7239000" cy="130492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Ивановский государственный университет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(направление подготовки «Биология»)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836613"/>
            <a:ext cx="7239000" cy="1225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Биолого-химический факультет</a:t>
            </a:r>
          </a:p>
        </p:txBody>
      </p:sp>
      <p:pic>
        <p:nvPicPr>
          <p:cNvPr id="17412" name="Picture 6" descr="Logo_Un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5888"/>
            <a:ext cx="15128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8" name="Rectangle 8"/>
          <p:cNvSpPr>
            <a:spLocks noGrp="1" noChangeArrowheads="1"/>
          </p:cNvSpPr>
          <p:nvPr>
            <p:ph type="title"/>
          </p:nvPr>
        </p:nvSpPr>
        <p:spPr>
          <a:xfrm>
            <a:off x="900113" y="301625"/>
            <a:ext cx="7783512" cy="1255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Стереотип 3.  «Биология – это только ботаника да зоология»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6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4679950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Микробиология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(канд. биол. наук, доц. Курючкин В.А.);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 sz="20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Микология: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исследование грибов (канд. пед. наук, доц. Минеева Л. Ю.);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 sz="20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Ландшафтный дизайн, фитодизайн интерьеров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(канд. пед. наук, доц. Минеева Л. Ю., ст. преп. Сенюшкина И. В.);</a:t>
            </a:r>
          </a:p>
        </p:txBody>
      </p:sp>
      <p:pic>
        <p:nvPicPr>
          <p:cNvPr id="26627" name="Picture 11" descr="Мух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07025" y="1827213"/>
            <a:ext cx="2971800" cy="1981200"/>
          </a:xfrm>
          <a:ln w="25400">
            <a:solidFill>
              <a:schemeClr val="tx2"/>
            </a:solidFill>
          </a:ln>
        </p:spPr>
      </p:pic>
      <p:pic>
        <p:nvPicPr>
          <p:cNvPr id="26628" name="Picture 14" descr="Бабка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07025" y="3960813"/>
            <a:ext cx="2971800" cy="1981200"/>
          </a:xfrm>
          <a:ln w="25400">
            <a:solidFill>
              <a:schemeClr val="tx2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1625"/>
            <a:ext cx="7999412" cy="1111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Стереотип 3.  «Биология – это только ботаника да зоология»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481512" cy="504031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Экология растений</a:t>
            </a: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сохранение биоразнообразия, мониторинг краснокнижных видов;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Исследование флоры региона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(докт. биол. наук, доц. Борисова Е. А.);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0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Изучение физиологических систем человека и животных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и механизмов их адаптации к социальным и природным условиям</a:t>
            </a:r>
            <a:endParaRPr lang="ru-RU" sz="16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ru-RU" sz="2000" b="1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651" name="Picture 7" descr="Бородатая неясыт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341438"/>
            <a:ext cx="2973388" cy="1981200"/>
          </a:xfrm>
          <a:ln w="25400">
            <a:solidFill>
              <a:schemeClr val="tx2"/>
            </a:solidFill>
          </a:ln>
        </p:spPr>
      </p:pic>
      <p:pic>
        <p:nvPicPr>
          <p:cNvPr id="27652" name="Picture 9" descr="Махао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2997200"/>
            <a:ext cx="2970213" cy="1981200"/>
          </a:xfrm>
          <a:ln w="25400">
            <a:solidFill>
              <a:schemeClr val="tx2"/>
            </a:solidFill>
          </a:ln>
        </p:spPr>
      </p:pic>
      <p:pic>
        <p:nvPicPr>
          <p:cNvPr id="27653" name="Picture 11" descr="Чесночн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868863"/>
            <a:ext cx="2665412" cy="17764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82015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Стереотип 4. Никакой интеграции с другими вузами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43875" cy="49672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КАК БЫ НЕ ТАК!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Учебно-научный комплекс «Химическая физика»: </a:t>
            </a:r>
            <a:r>
              <a:rPr lang="ru-RU" sz="2800" b="1" dirty="0" err="1" smtClean="0">
                <a:solidFill>
                  <a:schemeClr val="tx2"/>
                </a:solidFill>
                <a:latin typeface="Arial" charset="0"/>
              </a:rPr>
              <a:t>ИвГУ</a:t>
            </a: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– Институт проблем химической физики РАН (г. Черноголовка Московской обл.):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совместные научные исследования, выполнение курсовых и дипломных работ студентами 4 и 5 курсов, обучение в аспирантуре выпускников </a:t>
            </a:r>
            <a:r>
              <a:rPr lang="ru-RU" sz="2000" b="1" dirty="0" err="1" smtClean="0">
                <a:solidFill>
                  <a:schemeClr val="tx2"/>
                </a:solidFill>
                <a:latin typeface="Arial" charset="0"/>
              </a:rPr>
              <a:t>ИвГУ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Договор о содружестве с Институтом биологии внутренних вод РАН          (г. Борок Ярославской обл.):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совместные научные исследования, обучение в аспирантуре выпускников </a:t>
            </a:r>
            <a:r>
              <a:rPr lang="ru-RU" sz="2000" b="1" dirty="0" err="1" smtClean="0">
                <a:solidFill>
                  <a:schemeClr val="tx2"/>
                </a:solidFill>
                <a:latin typeface="Arial" charset="0"/>
              </a:rPr>
              <a:t>ИвГУ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353425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Стереотип 4. Никакой интеграции с другими вузами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27213"/>
            <a:ext cx="8288337" cy="448151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Институт физической и теоретической химии университета  г. Тюбинген (Германия)</a:t>
            </a:r>
            <a:r>
              <a:rPr lang="ru-RU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r>
              <a:rPr lang="ru-RU" sz="2500" b="1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совместные научные исследования;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Отделение электрохимии университета г. Ульм (Германия):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совместные научные исследования;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Институт органической химии им.     Н. Д. Зелинского РАН (г. Москва):</a:t>
            </a:r>
            <a:r>
              <a:rPr lang="ru-RU" sz="18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обучение в аспирантуре выпускников ИвГУ;</a:t>
            </a:r>
          </a:p>
          <a:p>
            <a:pPr eaLnBrk="1" hangingPunct="1"/>
            <a:endParaRPr lang="ru-RU" sz="1800" b="1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321675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Стереотип 4. Никакой интеграции с другими вузами</a:t>
            </a:r>
            <a:endParaRPr lang="ru-RU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27213"/>
            <a:ext cx="8359775" cy="469741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Институт фундаментальных биологических исследований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 РАН   (г. Пущино Московской обл.):</a:t>
            </a:r>
            <a:r>
              <a:rPr lang="ru-RU" sz="2500" b="1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smtClean="0">
                <a:solidFill>
                  <a:schemeClr val="tx2"/>
                </a:solidFill>
                <a:latin typeface="Arial" charset="0"/>
              </a:rPr>
              <a:t>совместные научные исследования, выполнение курсовых и дипломных работ студентами 4 и 5 курсов;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Институт физиологически активных веществ РАН (г. Черноголовка Московской обл.): </a:t>
            </a:r>
            <a:r>
              <a:rPr lang="ru-RU" sz="1800" b="1" smtClean="0">
                <a:solidFill>
                  <a:schemeClr val="tx2"/>
                </a:solidFill>
                <a:latin typeface="Arial" charset="0"/>
              </a:rPr>
              <a:t>совместные научные исследования, выполнение курсовых и дипломных работ студентами 4 и 5 курсов;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Институт физиологии им. И. П. Павлова РАН (г. Москва): </a:t>
            </a:r>
            <a:r>
              <a:rPr lang="ru-RU" sz="1800" b="1" smtClean="0">
                <a:solidFill>
                  <a:schemeClr val="tx2"/>
                </a:solidFill>
                <a:latin typeface="Arial" charset="0"/>
              </a:rPr>
              <a:t>совместные научные исследования.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01625"/>
            <a:ext cx="79994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Стереотип 5. У студента-биолога мало  времени для досуга</a:t>
            </a:r>
          </a:p>
        </p:txBody>
      </p:sp>
      <p:pic>
        <p:nvPicPr>
          <p:cNvPr id="188418" name="Picture 2" descr="D:\ИЗОБРАЖЕНИЯ\кашка жизни))\Москва\SAM_1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66782"/>
            <a:ext cx="3456384" cy="2592288"/>
          </a:xfrm>
          <a:effectLst>
            <a:softEdge rad="112500"/>
          </a:effectLst>
        </p:spPr>
      </p:pic>
      <p:pic>
        <p:nvPicPr>
          <p:cNvPr id="188419" name="Picture 3" descr="D:\ИЗОБРАЖЕНИЯ\кашка жизни))\парк Степанова\SAM_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86" y="1556792"/>
            <a:ext cx="3120346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8420" name="Picture 4" descr="D:\ИЗОБРАЖЕНИЯ\кашка жизни))\РУБСКОЕ ОЗЕРО\Рубское озеро 2013\IMG_9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35643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8421" name="Picture 5" descr="D:\ИЗОБРАЖЕНИЯ\кашка жизни))\СОЛЯНКА\DSCF5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01625"/>
            <a:ext cx="7999412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и немного о нашей жизни, наших людях и наших делах…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D:\ДОКУМЕНТЫ\Работа по новому приему абитуриентов\Фотографии для презентации\ДЛЯ ПРЕЗЕНТАЦИИ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1556792"/>
            <a:ext cx="2426568" cy="1818366"/>
          </a:xfrm>
          <a:effectLst>
            <a:softEdge rad="112500"/>
          </a:effectLst>
        </p:spPr>
      </p:pic>
      <p:pic>
        <p:nvPicPr>
          <p:cNvPr id="40963" name="Picture 3" descr="D:\ДОКУМЕНТЫ\Работа по новому приему абитуриентов\Фотографии для презентации\ДЛЯ ПРЕЗЕНТАЦИИ\DSCF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D:\ДОКУМЕНТЫ\Работа по новому приему абитуриентов\Фотографии для презентации\ДЛЯ ПРЕЗЕНТАЦИИ\Преддипломная практика, Лебедева Кира 2012 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628800"/>
            <a:ext cx="2431819" cy="18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 descr="D:\ДОКУМЕНТЫ\Работа по новому приему абитуриентов\Фотографии для презентации\ДЛЯ ПРЕЗЕНТАЦИИ\Средиземноморский сад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D:\ДОКУМЕНТЫ\Работа по новому приему абитуриентов\дод\SN85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671138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 descr="D:\ДОКУМЕНТЫ\Работа по новому приему абитуриентов\Фотографии для презентации\ДЛЯ ПРЕЗЕНТАЦИИ\Проектирование альпийской горки, Князева К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679758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0825" y="3284538"/>
            <a:ext cx="8569325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Мы трудимся на благо прекрасного, и у нас это получается!!!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Picture 2" descr="D:\ДОКУМЕНТЫ\Работа по новому приему абитуриентов\Фотографии для презентации\ДЛЯ ПРЕЗЕНТАЦИИ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5" y="260648"/>
            <a:ext cx="2520279" cy="1890209"/>
          </a:xfrm>
          <a:effectLst>
            <a:softEdge rad="112500"/>
          </a:effectLst>
        </p:spPr>
      </p:pic>
      <p:pic>
        <p:nvPicPr>
          <p:cNvPr id="41987" name="Picture 3" descr="D:\ДОКУМЕНТЫ\Работа по новому приему абитуриентов\Фотографии для презентации\ДЛЯ ПРЕЗЕНТАЦИ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D:\ДОКУМЕНТЫ\Работа по новому приему абитуриентов\Фотографии для презентации\ДЛЯ ПРЕЗЕНТАЦИИ\DSCF4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203" y="260648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D:\ДОКУМЕНТЫ\Работа по новому приему абитуриентов\Фотографии для презентации\с постера-кафедра\6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76700"/>
            <a:ext cx="33131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D:\ДОКУМЕНТЫ\Работа по новому приему абитуриентов\Фотографии для презентации\с постера-кафедра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076700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650" y="2276475"/>
            <a:ext cx="7777163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У нас ученье – СВЕТ!!!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Учиться, учиться и еще раз учиться!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 descr="D:\ДОКУМЕНТЫ\Работа по новому приему абитуриентов\Фотографии для презентации\с постера-кафедра\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32656"/>
            <a:ext cx="2720429" cy="2040322"/>
          </a:xfrm>
          <a:effectLst>
            <a:softEdge rad="112500"/>
          </a:effectLst>
        </p:spPr>
      </p:pic>
      <p:pic>
        <p:nvPicPr>
          <p:cNvPr id="43011" name="Picture 3" descr="D:\ДОКУМЕНТЫ\Работа по новому приему абитуриентов\Фотографии для презентации\с постера-кафедра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68829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D:\ДОКУМЕНТЫ\Работа по новому приему абитуриентов\Фотографии для презентации\ДЛЯ ПРЕЗЕНТАЦИИ\DSCF1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7643" y="332656"/>
            <a:ext cx="297633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D:\ДОКУМЕНТЫ\Работа по новому приему абитуриентов\Фотографии для презентации\ДЛЯ ПРЕЗЕНТАЦИИ\IMG_4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4527122"/>
            <a:ext cx="2664297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D:\ИЗОБРАЖЕНИЯ\кашка жизни))\в универе\SAM_07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2172" y="4509120"/>
            <a:ext cx="2723795" cy="204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5" name="Picture 7" descr="D:\ИЗОБРАЖЕНИЯ\кашка жизни))\Последний звонок\IMG_0128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509120"/>
            <a:ext cx="2987824" cy="199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750" y="2492375"/>
            <a:ext cx="8064500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Segoe Script" pitchFamily="34" charset="0"/>
              </a:rPr>
              <a:t>Если рядом есть друзья, значит, жизнь живешь не зря!!!</a:t>
            </a:r>
            <a:endParaRPr lang="ru-RU" sz="3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 descr="D:\ИЗОБРАЖЕНИЯ\кашка жизни))\РУБСКОЕ ОЗЕРО\Практика))\SAM_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736304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 descr="D:\ИЗОБРАЖЕНИЯ\кашка жизни))\РУБСКОЕ ОЗЕРО\Практика))\y_94edaf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3024336" cy="205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D:\ИЗОБРАЖЕНИЯ\кашка жизни))\РУБСКОЕ ОЗЕРО\Практика))\y_6ed60d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100" y="332656"/>
            <a:ext cx="2739294" cy="205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7" name="Picture 5" descr="D:\ИЗОБРАЖЕНИЯ\кашка жизни))\РУБСКОЕ ОЗЕРО\Практика))\SAM_16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D:\ИЗОБРАЖЕНИЯ\кашка жизни))\РУБСКОЕ ОЗЕРО\Рубское озеро 2013\IMG_950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59832" y="4293096"/>
            <a:ext cx="2880320" cy="2016223"/>
          </a:xfrm>
          <a:effectLst>
            <a:softEdge rad="112500"/>
          </a:effectLst>
        </p:spPr>
      </p:pic>
      <p:pic>
        <p:nvPicPr>
          <p:cNvPr id="44039" name="Picture 7" descr="D:\ИЗОБРАЖЕНИЯ\кашка жизни))\РУБСКОЕ ОЗЕРО\Рубское озеро 2013\IMG_99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6156" y="436510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7088" y="2781300"/>
            <a:ext cx="7345362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C00000"/>
                </a:solidFill>
                <a:latin typeface="Segoe Script" pitchFamily="34" charset="0"/>
              </a:rPr>
              <a:t>Рубское</a:t>
            </a:r>
            <a:r>
              <a:rPr lang="ru-RU" sz="2800" b="1" dirty="0">
                <a:solidFill>
                  <a:srgbClr val="C00000"/>
                </a:solidFill>
                <a:latin typeface="Segoe Script" pitchFamily="34" charset="0"/>
              </a:rPr>
              <a:t> озеро – это маленькая жизнь !!!</a:t>
            </a:r>
            <a:endParaRPr lang="ru-RU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827088" y="301625"/>
            <a:ext cx="785653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ломаем стереотипы!</a:t>
            </a:r>
            <a:endParaRPr lang="ru-RU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4" name="Picture 11" descr="Дербник слеток"/>
          <p:cNvPicPr>
            <a:picLocks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 rot="1623453">
            <a:off x="5795963" y="4149725"/>
            <a:ext cx="2971800" cy="1981200"/>
          </a:xfrm>
          <a:ln w="25400">
            <a:solidFill>
              <a:schemeClr val="tx2"/>
            </a:solidFill>
          </a:ln>
        </p:spPr>
      </p:pic>
      <p:pic>
        <p:nvPicPr>
          <p:cNvPr id="18435" name="Picture 14" descr="Живород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21896">
            <a:off x="395288" y="4149725"/>
            <a:ext cx="3168650" cy="211296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436" name="Picture 5" descr="P1010021_2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1844675"/>
            <a:ext cx="3008312" cy="2251075"/>
          </a:xfrm>
          <a:ln w="25400">
            <a:solidFill>
              <a:schemeClr val="tx2"/>
            </a:solidFill>
          </a:ln>
        </p:spPr>
      </p:pic>
      <p:pic>
        <p:nvPicPr>
          <p:cNvPr id="18437" name="Picture 7" descr="Кольцевание чаек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313488" y="1844675"/>
            <a:ext cx="1787525" cy="2681288"/>
          </a:xfrm>
          <a:ln w="25400">
            <a:solidFill>
              <a:schemeClr val="tx2"/>
            </a:solidFill>
          </a:ln>
        </p:spPr>
      </p:pic>
      <p:pic>
        <p:nvPicPr>
          <p:cNvPr id="18438" name="Picture 9" descr="Ежик"/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4043363" y="3213100"/>
            <a:ext cx="2112962" cy="3168650"/>
          </a:xfrm>
          <a:ln w="25400">
            <a:solidFill>
              <a:schemeClr val="tx2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745412" cy="16557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ЖДЕМ ВАС В НАШУ ДРУЖНУЮ СЕМЬЮ!</a:t>
            </a:r>
          </a:p>
        </p:txBody>
      </p:sp>
      <p:pic>
        <p:nvPicPr>
          <p:cNvPr id="24580" name="Picture 4" descr="D:\ИЗОБРАЖЕНИЯ\кашка жизни))\СОЛЯНКА\SAM_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688632" cy="426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92150"/>
            <a:ext cx="7313612" cy="752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Стереотип 1. Неинтересные предметы для изучения </a:t>
            </a:r>
            <a:endParaRPr lang="ru-RU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15312" cy="50403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Поверьте!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Найдется на любой вкус!!!!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i="1" u="sng" dirty="0" smtClean="0"/>
              <a:t>Базовые дисциплины:</a:t>
            </a:r>
            <a:r>
              <a:rPr lang="ru-RU" b="1" i="1" u="sng" dirty="0" smtClean="0"/>
              <a:t>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Segoe Script" pitchFamily="34" charset="0"/>
              </a:rPr>
              <a:t>Иностранный язык</a:t>
            </a:r>
            <a:endParaRPr lang="en-US" sz="2400" dirty="0" smtClean="0">
              <a:latin typeface="Segoe Script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Segoe Script" pitchFamily="34" charset="0"/>
              </a:rPr>
              <a:t>Отечественная история</a:t>
            </a:r>
            <a:endParaRPr lang="en-US" sz="2400" dirty="0" smtClean="0">
              <a:latin typeface="Segoe Script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err="1" smtClean="0">
                <a:latin typeface="Segoe Script" pitchFamily="34" charset="0"/>
              </a:rPr>
              <a:t>Культурология</a:t>
            </a:r>
            <a:endParaRPr lang="ru-RU" sz="2400" dirty="0" smtClean="0">
              <a:latin typeface="Segoe Script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Segoe Script" pitchFamily="34" charset="0"/>
              </a:rPr>
              <a:t> Философия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Segoe Script" pitchFamily="34" charset="0"/>
              </a:rPr>
              <a:t>Педагогика и психология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err="1" smtClean="0">
                <a:latin typeface="Segoe Script" pitchFamily="34" charset="0"/>
              </a:rPr>
              <a:t>Биомониторинг</a:t>
            </a:r>
            <a:endParaRPr lang="ru-RU" sz="2400" dirty="0" smtClean="0">
              <a:latin typeface="Segoe Script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Segoe Script" pitchFamily="34" charset="0"/>
              </a:rPr>
              <a:t>и др.</a:t>
            </a:r>
          </a:p>
        </p:txBody>
      </p:sp>
      <p:pic>
        <p:nvPicPr>
          <p:cNvPr id="7173" name="Picture 5" descr="D:\ИЗОБРАЖЕНИЯ\кашка жизни))\в универе\SAM_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603" y="3284984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92150"/>
            <a:ext cx="7313612" cy="752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Стереотип 1. Неинтересные предметы для изучения </a:t>
            </a:r>
            <a:endParaRPr lang="ru-RU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27213"/>
            <a:ext cx="8351838" cy="46974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Дисциплины профилей: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Ботаника, Зоология, Физиология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>
                <a:latin typeface="Segoe Script" pitchFamily="34" charset="0"/>
              </a:rPr>
              <a:t>Зоология беспозвоночных животных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>
                <a:latin typeface="Segoe Script" pitchFamily="34" charset="0"/>
              </a:rPr>
              <a:t>Анатомия и морфология растений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>
                <a:latin typeface="Segoe Script" pitchFamily="34" charset="0"/>
              </a:rPr>
              <a:t>Микробиология и вирусология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>
                <a:latin typeface="Segoe Script" pitchFamily="34" charset="0"/>
              </a:rPr>
              <a:t>Физиология человека и животных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>
                <a:latin typeface="Segoe Script" pitchFamily="34" charset="0"/>
              </a:rPr>
              <a:t>Иммунология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>
                <a:latin typeface="Segoe Script" pitchFamily="34" charset="0"/>
              </a:rPr>
              <a:t>Гистология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>
                <a:latin typeface="Segoe Script" pitchFamily="34" charset="0"/>
              </a:rPr>
              <a:t>Биофизика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>
                <a:latin typeface="Segoe Script" pitchFamily="34" charset="0"/>
              </a:rPr>
              <a:t>Генетика и эволюция и др. </a:t>
            </a:r>
          </a:p>
        </p:txBody>
      </p:sp>
      <p:pic>
        <p:nvPicPr>
          <p:cNvPr id="8197" name="Picture 5" descr="D:\ИЗОБРАЖЕНИЯ\кашка жизни))\в универе\SAM_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92150"/>
            <a:ext cx="7313612" cy="752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Стереотип 1. Неинтересные предметы для изучения </a:t>
            </a:r>
            <a:endParaRPr lang="ru-RU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351838" cy="4967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Дисциплины специализации и курсы по выбору: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Экология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Геоботаника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Лесоведение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 Ландшафтный дизайн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Фитодизайн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Биогеография животных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Медицинская зоология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Патофизиология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Эндокринология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>
                <a:latin typeface="Segoe Script" pitchFamily="34" charset="0"/>
              </a:rPr>
              <a:t>Эргономика и многое другое</a:t>
            </a:r>
          </a:p>
        </p:txBody>
      </p:sp>
      <p:pic>
        <p:nvPicPr>
          <p:cNvPr id="9222" name="Picture 6" descr="D:\ДОКУМЕНТЫ\Работа по новому приему абитуриентов\дод\PC01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76872"/>
            <a:ext cx="2649488" cy="198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D:\ДОКУМЕНТЫ\Работа по новому приему абитуриентов\Фотографии для презентации\ДЛЯ ПРЕЗЕНТАЦИИ\SG1S9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4"/>
            <a:ext cx="2699792" cy="180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2557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Стереотип 2. Сложно устроиться со специальностью «Биология»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370013" y="1557338"/>
            <a:ext cx="7313612" cy="4384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неполный перечень тех мест, где работают наши выпускники: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Ивановском государственном университете,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Ивановском институте ГПС МЧС России,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Учреждении РАН «Институт химии растворов РАН»           (г. Иваново),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Учреждении РАН «Институт проблем химической физики РАН» (г. Черноголовка Московской области),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Дагестанском государственном университете,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школах г. Иванова и Ивановской области,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ФГУП «Государственный космический научно-производственный центр им. М. В. Хруничева» (г. Ковров).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ФГУП «ВНИИ Сигнал» (г. Ковров),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экспертно-криминалистических управлениях г. Иванова и г. Ханты-Мансийска,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электрокабельном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заводе (г. Рыбинск Ярославской области),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фармакологической фирме «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ASINEX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 (г. Москва),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33375"/>
            <a:ext cx="7313612" cy="935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Стереотип 2. Сложно устроиться со специальностью «Биология»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243887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Ивановском государственном университете,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Ивановской государственной медицинской академии,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НИИ материнства и детства г. Иванова,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Учреждении РАН «Институт проблем химической физики РАН» (г. Черноголовка Московской области),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Институте биологии внутренних вод РАН (г. Борок Ярославской области),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экспертно-криминалистическом управлении г. Иванова,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школах г. Иванова и Ивановской области,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клинических лабораториях больниц г. Иванова,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санитарно-эпидемиологических станциях,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ботаническом саду ИвГУ,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зоопарках и заповедниках,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зоомагазинах и др.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ООО «Техтраст» (г. Иваново),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ООО «Латекс-Бис» (г. Коломна Московской области),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ООО «Ивмолокопродукт»,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в ОАО «Азот» (г. Тольятти) и др.</a:t>
            </a:r>
          </a:p>
          <a:p>
            <a:pPr eaLnBrk="1" hangingPunct="1">
              <a:lnSpc>
                <a:spcPct val="80000"/>
              </a:lnSpc>
            </a:pP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8" name="Rectangle 10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856537" cy="1484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Стереотип 3.  «Биология – это только ботаника да зоология»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897438" cy="4895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НЕТ!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 ТОЛЬКО!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Экология: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природоохранная деятельность, сохранение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мониторинг окружающей среды (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биол. наук, проф. Исаев В. А.);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Паразитология: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исследования клещей, комаров и др. (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биол. наук, проф. Исаев В. А., канд. биол. наук,   доц.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Майорова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А. Д.);</a:t>
            </a:r>
          </a:p>
        </p:txBody>
      </p:sp>
      <p:pic>
        <p:nvPicPr>
          <p:cNvPr id="24579" name="Picture 13" descr="SG1S2028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02263" y="1827213"/>
            <a:ext cx="2979737" cy="1981200"/>
          </a:xfrm>
          <a:ln w="25400">
            <a:solidFill>
              <a:schemeClr val="tx2"/>
            </a:solidFill>
          </a:ln>
        </p:spPr>
      </p:pic>
      <p:pic>
        <p:nvPicPr>
          <p:cNvPr id="24580" name="Picture 14" descr="SG1S2672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02263" y="3960813"/>
            <a:ext cx="2979737" cy="1981200"/>
          </a:xfrm>
          <a:ln w="25400">
            <a:solidFill>
              <a:schemeClr val="tx2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01625"/>
            <a:ext cx="7927975" cy="1255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Стереотип 3.  «Биология – это только ботаника да зоология»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4625975" cy="439261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3200" b="1" smtClean="0">
                <a:solidFill>
                  <a:schemeClr val="tx2"/>
                </a:solidFill>
                <a:latin typeface="Arial" charset="0"/>
              </a:rPr>
              <a:t>Орнитология: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исследование птиц (канд. биол. наук, доц. Мельников В. Н.);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sz="3200" b="1" smtClean="0">
                <a:solidFill>
                  <a:schemeClr val="tx2"/>
                </a:solidFill>
                <a:latin typeface="Arial" charset="0"/>
              </a:rPr>
              <a:t>Энтомология: 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исследование насекомых (канд. биол. наук, доц. Тихомиров А. М.);</a:t>
            </a:r>
            <a:endParaRPr lang="ru-RU" sz="32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endParaRPr 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endParaRPr lang="ru-RU" sz="2400" b="1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5603" name="Picture 8" descr="P62383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628775"/>
            <a:ext cx="1890713" cy="2520950"/>
          </a:xfrm>
          <a:ln w="25400">
            <a:solidFill>
              <a:schemeClr val="tx2"/>
            </a:solidFill>
          </a:ln>
        </p:spPr>
      </p:pic>
      <p:pic>
        <p:nvPicPr>
          <p:cNvPr id="25604" name="Picture 9" descr="Полет аполлон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4581525"/>
            <a:ext cx="2540000" cy="1693863"/>
          </a:xfrm>
          <a:ln w="25400">
            <a:solidFill>
              <a:schemeClr val="tx2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676</TotalTime>
  <Words>681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Verdana</vt:lpstr>
      <vt:lpstr>Arial</vt:lpstr>
      <vt:lpstr>Wingdings</vt:lpstr>
      <vt:lpstr>Calibri</vt:lpstr>
      <vt:lpstr>Times New Roman</vt:lpstr>
      <vt:lpstr>Monotype Corsiva</vt:lpstr>
      <vt:lpstr>Segoe Script</vt:lpstr>
      <vt:lpstr>Затмение</vt:lpstr>
      <vt:lpstr>Затмение</vt:lpstr>
      <vt:lpstr>Ивановский государственный университет (направление подготовки «Биология»)</vt:lpstr>
      <vt:lpstr>Мы ломаем стереотипы!</vt:lpstr>
      <vt:lpstr>Стереотип 1. Неинтересные предметы для изучения </vt:lpstr>
      <vt:lpstr>Стереотип 1. Неинтересные предметы для изучения </vt:lpstr>
      <vt:lpstr>Стереотип 1. Неинтересные предметы для изучения </vt:lpstr>
      <vt:lpstr>Стереотип 2. Сложно устроиться со специальностью «Биология»</vt:lpstr>
      <vt:lpstr>Стереотип 2. Сложно устроиться со специальностью «Биология»</vt:lpstr>
      <vt:lpstr>Стереотип 3.  «Биология – это только ботаника да зоология»</vt:lpstr>
      <vt:lpstr>Стереотип 3.  «Биология – это только ботаника да зоология»</vt:lpstr>
      <vt:lpstr>Стереотип 3.  «Биология – это только ботаника да зоология»</vt:lpstr>
      <vt:lpstr>Стереотип 3.  «Биология – это только ботаника да зоология»</vt:lpstr>
      <vt:lpstr>Стереотип 4. Никакой интеграции с другими вузами</vt:lpstr>
      <vt:lpstr>Стереотип 4. Никакой интеграции с другими вузами</vt:lpstr>
      <vt:lpstr>Стереотип 4. Никакой интеграции с другими вузами</vt:lpstr>
      <vt:lpstr>Стереотип 5. У студента-биолога мало  времени для досуга</vt:lpstr>
      <vt:lpstr>Ну и немного о нашей жизни, наших людях и наших делах…</vt:lpstr>
      <vt:lpstr>Слайд 17</vt:lpstr>
      <vt:lpstr>Слайд 18</vt:lpstr>
      <vt:lpstr>Слайд 19</vt:lpstr>
      <vt:lpstr>БЛАГОДАРИМ ЗА ВНИМАНИЕ! ЖДЕМ ВАС В НАШУ ДРУЖНУЮ СЕМЬЮ!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We</dc:creator>
  <cp:lastModifiedBy>Admin</cp:lastModifiedBy>
  <cp:revision>46</cp:revision>
  <dcterms:created xsi:type="dcterms:W3CDTF">2008-04-22T16:14:39Z</dcterms:created>
  <dcterms:modified xsi:type="dcterms:W3CDTF">2014-11-16T13:48:11Z</dcterms:modified>
</cp:coreProperties>
</file>